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353" r:id="rId5"/>
    <p:sldId id="307" r:id="rId6"/>
    <p:sldId id="257" r:id="rId7"/>
    <p:sldId id="1636" r:id="rId8"/>
    <p:sldId id="1640" r:id="rId9"/>
    <p:sldId id="1631" r:id="rId10"/>
    <p:sldId id="1637" r:id="rId11"/>
    <p:sldId id="1614" r:id="rId12"/>
    <p:sldId id="1641" r:id="rId13"/>
    <p:sldId id="1615" r:id="rId14"/>
    <p:sldId id="1638" r:id="rId15"/>
    <p:sldId id="1639" r:id="rId16"/>
    <p:sldId id="1616" r:id="rId17"/>
    <p:sldId id="1621" r:id="rId18"/>
    <p:sldId id="1617" r:id="rId19"/>
    <p:sldId id="1632" r:id="rId20"/>
    <p:sldId id="1633" r:id="rId21"/>
    <p:sldId id="1634" r:id="rId22"/>
    <p:sldId id="1635" r:id="rId23"/>
    <p:sldId id="1622" r:id="rId24"/>
    <p:sldId id="1623" r:id="rId25"/>
    <p:sldId id="1642" r:id="rId26"/>
    <p:sldId id="1643" r:id="rId27"/>
    <p:sldId id="1626" r:id="rId28"/>
    <p:sldId id="1627" r:id="rId29"/>
    <p:sldId id="1628" r:id="rId30"/>
    <p:sldId id="1644"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E"/>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03"/>
  </p:normalViewPr>
  <p:slideViewPr>
    <p:cSldViewPr snapToGrid="0" snapToObjects="1">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Bonafè" userId="e9303299-7c76-4ae6-80e6-231217924f34" providerId="ADAL" clId="{7112E5B1-BBA0-457C-AB90-252481D4A81F}"/>
    <pc:docChg chg="modSld">
      <pc:chgData name="Elena Bonafè" userId="e9303299-7c76-4ae6-80e6-231217924f34" providerId="ADAL" clId="{7112E5B1-BBA0-457C-AB90-252481D4A81F}" dt="2024-10-18T06:37:50.442" v="3" actId="1076"/>
      <pc:docMkLst>
        <pc:docMk/>
      </pc:docMkLst>
      <pc:sldChg chg="modSp mod">
        <pc:chgData name="Elena Bonafè" userId="e9303299-7c76-4ae6-80e6-231217924f34" providerId="ADAL" clId="{7112E5B1-BBA0-457C-AB90-252481D4A81F}" dt="2024-10-18T06:37:50.442" v="3" actId="1076"/>
        <pc:sldMkLst>
          <pc:docMk/>
          <pc:sldMk cId="2235679805" sldId="1637"/>
        </pc:sldMkLst>
        <pc:spChg chg="mod">
          <ac:chgData name="Elena Bonafè" userId="e9303299-7c76-4ae6-80e6-231217924f34" providerId="ADAL" clId="{7112E5B1-BBA0-457C-AB90-252481D4A81F}" dt="2024-10-18T06:37:50.442" v="3" actId="1076"/>
          <ac:spMkLst>
            <pc:docMk/>
            <pc:sldMk cId="2235679805" sldId="1637"/>
            <ac:spMk id="2" creationId="{82C560F3-8185-54C7-2B4F-8EA7170DA0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9BE24-D1E8-4130-B7DC-0F9D87A45EA9}" type="datetimeFigureOut">
              <a:rPr lang="it-IT" smtClean="0"/>
              <a:t>18/10/2024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9092-5673-4E30-8D80-38F65D8DB1B8}" type="slidenum">
              <a:rPr lang="it-IT" smtClean="0"/>
              <a:t>‹N›</a:t>
            </a:fld>
            <a:endParaRPr lang="it-IT"/>
          </a:p>
        </p:txBody>
      </p:sp>
    </p:spTree>
    <p:extLst>
      <p:ext uri="{BB962C8B-B14F-4D97-AF65-F5344CB8AC3E}">
        <p14:creationId xmlns:p14="http://schemas.microsoft.com/office/powerpoint/2010/main" val="18836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14061" y="2464904"/>
            <a:ext cx="9023311" cy="2065886"/>
          </a:xfrm>
        </p:spPr>
        <p:txBody>
          <a:bodyPr anchor="b"/>
          <a:lstStyle>
            <a:lvl1pPr algn="l">
              <a:defRPr sz="6000" b="1">
                <a:solidFill>
                  <a:srgbClr val="F7931E"/>
                </a:solidFill>
                <a:latin typeface="+mn-lt"/>
              </a:defRPr>
            </a:lvl1pPr>
          </a:lstStyle>
          <a:p>
            <a:r>
              <a:rPr lang="it-IT" dirty="0"/>
              <a:t>Fare clic per modificare stile</a:t>
            </a:r>
          </a:p>
        </p:txBody>
      </p:sp>
      <p:sp>
        <p:nvSpPr>
          <p:cNvPr id="3" name="Sottotitolo 2"/>
          <p:cNvSpPr>
            <a:spLocks noGrp="1"/>
          </p:cNvSpPr>
          <p:nvPr>
            <p:ph type="subTitle" idx="1"/>
          </p:nvPr>
        </p:nvSpPr>
        <p:spPr>
          <a:xfrm>
            <a:off x="1524000" y="4679876"/>
            <a:ext cx="9013372" cy="1810374"/>
          </a:xfrm>
        </p:spPr>
        <p:txBody>
          <a:bodyP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53130192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onna">
    <p:spTree>
      <p:nvGrpSpPr>
        <p:cNvPr id="1" name=""/>
        <p:cNvGrpSpPr/>
        <p:nvPr/>
      </p:nvGrpSpPr>
      <p:grpSpPr>
        <a:xfrm>
          <a:off x="0" y="0"/>
          <a:ext cx="0" cy="0"/>
          <a:chOff x="0" y="0"/>
          <a:chExt cx="0" cy="0"/>
        </a:xfrm>
      </p:grpSpPr>
      <p:sp>
        <p:nvSpPr>
          <p:cNvPr id="2" name="Titolo 1"/>
          <p:cNvSpPr>
            <a:spLocks noGrp="1"/>
          </p:cNvSpPr>
          <p:nvPr>
            <p:ph type="title"/>
          </p:nvPr>
        </p:nvSpPr>
        <p:spPr>
          <a:xfrm>
            <a:off x="596347" y="365125"/>
            <a:ext cx="10901589" cy="1325563"/>
          </a:xfrm>
        </p:spPr>
        <p:txBody>
          <a:bodyPr/>
          <a:lstStyle>
            <a:lvl1pPr>
              <a:defRPr b="1">
                <a:latin typeface="+mn-lt"/>
              </a:defRPr>
            </a:lvl1pPr>
          </a:lstStyle>
          <a:p>
            <a:r>
              <a:rPr lang="it-IT" dirty="0"/>
              <a:t>Fare clic per modificare stile</a:t>
            </a:r>
          </a:p>
        </p:txBody>
      </p:sp>
      <p:sp>
        <p:nvSpPr>
          <p:cNvPr id="3" name="Segnaposto contenuto 2"/>
          <p:cNvSpPr>
            <a:spLocks noGrp="1"/>
          </p:cNvSpPr>
          <p:nvPr>
            <p:ph idx="1"/>
          </p:nvPr>
        </p:nvSpPr>
        <p:spPr>
          <a:xfrm>
            <a:off x="596348" y="1858617"/>
            <a:ext cx="10927295" cy="3776870"/>
          </a:xfrm>
        </p:spPr>
        <p:txBody>
          <a:bodyPr>
            <a:normAutofit/>
          </a:bodyPr>
          <a:lstStyle>
            <a:lvl1pPr marL="0" indent="0" algn="just">
              <a:buNone/>
              <a:defRPr sz="2400"/>
            </a:lvl1pPr>
            <a:lvl2pPr>
              <a:defRPr sz="2400"/>
            </a:lvl2pPr>
            <a:lvl3pPr>
              <a:defRPr sz="2400"/>
            </a:lvl3pPr>
            <a:lvl4pPr>
              <a:defRPr sz="2400"/>
            </a:lvl4pPr>
            <a:lvl5pPr>
              <a:defRPr sz="2400"/>
            </a:lvl5pPr>
          </a:lstStyle>
          <a:p>
            <a:pPr lvl="0"/>
            <a:r>
              <a:rPr lang="it-IT" dirty="0"/>
              <a:t>Fare clic per modificare gli stili del testo dello schema</a:t>
            </a:r>
          </a:p>
        </p:txBody>
      </p:sp>
      <p:pic>
        <p:nvPicPr>
          <p:cNvPr id="8" name="Immagine 7">
            <a:extLst>
              <a:ext uri="{FF2B5EF4-FFF2-40B4-BE49-F238E27FC236}">
                <a16:creationId xmlns:a16="http://schemas.microsoft.com/office/drawing/2014/main" id="{50929FC2-5805-E1AF-2091-115A190ED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199"/>
            <a:ext cx="12192000" cy="1079801"/>
          </a:xfrm>
          <a:prstGeom prst="rect">
            <a:avLst/>
          </a:prstGeom>
        </p:spPr>
      </p:pic>
    </p:spTree>
    <p:extLst>
      <p:ext uri="{BB962C8B-B14F-4D97-AF65-F5344CB8AC3E}">
        <p14:creationId xmlns:p14="http://schemas.microsoft.com/office/powerpoint/2010/main" val="21743070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onne">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596347" y="1825625"/>
            <a:ext cx="5423453" cy="377010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gli stili del testo dello schema</a:t>
            </a:r>
          </a:p>
        </p:txBody>
      </p:sp>
      <p:sp>
        <p:nvSpPr>
          <p:cNvPr id="4" name="Segnaposto contenuto 3"/>
          <p:cNvSpPr>
            <a:spLocks noGrp="1"/>
          </p:cNvSpPr>
          <p:nvPr>
            <p:ph sz="half" idx="2"/>
          </p:nvPr>
        </p:nvSpPr>
        <p:spPr>
          <a:xfrm>
            <a:off x="6172200" y="1825625"/>
            <a:ext cx="5325736" cy="377010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gli stili del testo dello schema</a:t>
            </a:r>
          </a:p>
        </p:txBody>
      </p:sp>
      <p:pic>
        <p:nvPicPr>
          <p:cNvPr id="8" name="Immagine 7">
            <a:extLst>
              <a:ext uri="{FF2B5EF4-FFF2-40B4-BE49-F238E27FC236}">
                <a16:creationId xmlns:a16="http://schemas.microsoft.com/office/drawing/2014/main" id="{85750ECE-954A-8B87-5989-CC5DC4395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199"/>
            <a:ext cx="12192000" cy="1079801"/>
          </a:xfrm>
          <a:prstGeom prst="rect">
            <a:avLst/>
          </a:prstGeom>
        </p:spPr>
      </p:pic>
      <p:sp>
        <p:nvSpPr>
          <p:cNvPr id="9" name="Titolo 1">
            <a:extLst>
              <a:ext uri="{FF2B5EF4-FFF2-40B4-BE49-F238E27FC236}">
                <a16:creationId xmlns:a16="http://schemas.microsoft.com/office/drawing/2014/main" id="{9556AB94-7DEB-35A6-705A-D0907B5B3C62}"/>
              </a:ext>
            </a:extLst>
          </p:cNvPr>
          <p:cNvSpPr>
            <a:spLocks noGrp="1"/>
          </p:cNvSpPr>
          <p:nvPr>
            <p:ph type="title"/>
          </p:nvPr>
        </p:nvSpPr>
        <p:spPr>
          <a:xfrm>
            <a:off x="596347" y="365125"/>
            <a:ext cx="10901589" cy="1325563"/>
          </a:xfrm>
        </p:spPr>
        <p:txBody>
          <a:bodyPr/>
          <a:lstStyle>
            <a:lvl1pPr>
              <a:defRPr b="1">
                <a:latin typeface="+mn-lt"/>
              </a:defRPr>
            </a:lvl1pPr>
          </a:lstStyle>
          <a:p>
            <a:r>
              <a:rPr lang="it-IT" dirty="0"/>
              <a:t>Fare clic per modificare stile</a:t>
            </a:r>
          </a:p>
        </p:txBody>
      </p:sp>
    </p:spTree>
    <p:extLst>
      <p:ext uri="{BB962C8B-B14F-4D97-AF65-F5344CB8AC3E}">
        <p14:creationId xmlns:p14="http://schemas.microsoft.com/office/powerpoint/2010/main" val="103929215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E69273B-E5A7-5240-4010-EEE81C5E97E8}"/>
              </a:ext>
            </a:extLst>
          </p:cNvPr>
          <p:cNvSpPr>
            <a:spLocks noGrp="1"/>
          </p:cNvSpPr>
          <p:nvPr>
            <p:ph type="title"/>
          </p:nvPr>
        </p:nvSpPr>
        <p:spPr>
          <a:xfrm>
            <a:off x="596347" y="365125"/>
            <a:ext cx="10901589" cy="1325563"/>
          </a:xfrm>
        </p:spPr>
        <p:txBody>
          <a:bodyPr/>
          <a:lstStyle>
            <a:lvl1pPr>
              <a:defRPr b="1">
                <a:latin typeface="+mn-lt"/>
              </a:defRPr>
            </a:lvl1pPr>
          </a:lstStyle>
          <a:p>
            <a:r>
              <a:rPr lang="it-IT" dirty="0"/>
              <a:t>Fare clic per modificare stile</a:t>
            </a:r>
          </a:p>
        </p:txBody>
      </p:sp>
      <p:pic>
        <p:nvPicPr>
          <p:cNvPr id="7" name="Immagine 6">
            <a:extLst>
              <a:ext uri="{FF2B5EF4-FFF2-40B4-BE49-F238E27FC236}">
                <a16:creationId xmlns:a16="http://schemas.microsoft.com/office/drawing/2014/main" id="{03EB1BE1-092F-894D-EDC1-A26A18CA5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78199"/>
            <a:ext cx="12192000" cy="1079801"/>
          </a:xfrm>
          <a:prstGeom prst="rect">
            <a:avLst/>
          </a:prstGeom>
        </p:spPr>
      </p:pic>
    </p:spTree>
    <p:extLst>
      <p:ext uri="{BB962C8B-B14F-4D97-AF65-F5344CB8AC3E}">
        <p14:creationId xmlns:p14="http://schemas.microsoft.com/office/powerpoint/2010/main" val="149863876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sor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E69273B-E5A7-5240-4010-EEE81C5E97E8}"/>
              </a:ext>
            </a:extLst>
          </p:cNvPr>
          <p:cNvSpPr>
            <a:spLocks noGrp="1"/>
          </p:cNvSpPr>
          <p:nvPr>
            <p:ph type="title"/>
          </p:nvPr>
        </p:nvSpPr>
        <p:spPr>
          <a:xfrm>
            <a:off x="1752599" y="2766218"/>
            <a:ext cx="9847245" cy="1325563"/>
          </a:xfrm>
        </p:spPr>
        <p:txBody>
          <a:bodyPr>
            <a:normAutofit/>
          </a:bodyPr>
          <a:lstStyle>
            <a:lvl1pPr>
              <a:defRPr sz="6000" b="1">
                <a:solidFill>
                  <a:srgbClr val="00B0F0"/>
                </a:solidFill>
                <a:latin typeface="+mn-lt"/>
              </a:defRPr>
            </a:lvl1pPr>
          </a:lstStyle>
          <a:p>
            <a:r>
              <a:rPr lang="it-IT" dirty="0"/>
              <a:t>Fare clic per modificare stile</a:t>
            </a:r>
          </a:p>
        </p:txBody>
      </p:sp>
    </p:spTree>
    <p:extLst>
      <p:ext uri="{BB962C8B-B14F-4D97-AF65-F5344CB8AC3E}">
        <p14:creationId xmlns:p14="http://schemas.microsoft.com/office/powerpoint/2010/main" val="169872421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DB4C4-7E11-FB4E-AE2F-515A80587645}" type="datetimeFigureOut">
              <a:rPr lang="it-IT" smtClean="0"/>
              <a:t>18/10/2024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2462-B730-2C45-B72F-E2107F07EE5F}" type="slidenum">
              <a:rPr lang="it-IT" smtClean="0"/>
              <a:t>‹N›</a:t>
            </a:fld>
            <a:endParaRPr lang="it-IT"/>
          </a:p>
        </p:txBody>
      </p:sp>
    </p:spTree>
    <p:extLst>
      <p:ext uri="{BB962C8B-B14F-4D97-AF65-F5344CB8AC3E}">
        <p14:creationId xmlns:p14="http://schemas.microsoft.com/office/powerpoint/2010/main" val="212943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75" r:id="rId5"/>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26E2F-D9D5-8244-9C6B-0D3FA463589E}"/>
              </a:ext>
            </a:extLst>
          </p:cNvPr>
          <p:cNvSpPr>
            <a:spLocks noGrp="1"/>
          </p:cNvSpPr>
          <p:nvPr>
            <p:ph type="ctrTitle"/>
          </p:nvPr>
        </p:nvSpPr>
        <p:spPr>
          <a:xfrm>
            <a:off x="1514061" y="1101213"/>
            <a:ext cx="9023311" cy="3429577"/>
          </a:xfrm>
        </p:spPr>
        <p:txBody>
          <a:bodyPr>
            <a:normAutofit/>
          </a:bodyPr>
          <a:lstStyle/>
          <a:p>
            <a:pPr algn="ctr"/>
            <a:r>
              <a:rPr lang="it-IT" sz="4800" dirty="0"/>
              <a:t>La nuova patente a crediti</a:t>
            </a:r>
            <a:br>
              <a:rPr lang="it-IT" sz="4800" dirty="0"/>
            </a:br>
            <a:r>
              <a:rPr lang="it-IT" sz="2000" dirty="0">
                <a:solidFill>
                  <a:schemeClr val="bg1"/>
                </a:solidFill>
              </a:rPr>
              <a:t>Il nuovo articolo 27 del decreto legislativo 81/2008</a:t>
            </a:r>
          </a:p>
        </p:txBody>
      </p:sp>
      <p:sp>
        <p:nvSpPr>
          <p:cNvPr id="3" name="Sottotitolo 2">
            <a:extLst>
              <a:ext uri="{FF2B5EF4-FFF2-40B4-BE49-F238E27FC236}">
                <a16:creationId xmlns:a16="http://schemas.microsoft.com/office/drawing/2014/main" id="{41B259BE-C5F2-84C7-58EF-61035D5766DC}"/>
              </a:ext>
            </a:extLst>
          </p:cNvPr>
          <p:cNvSpPr>
            <a:spLocks noGrp="1"/>
          </p:cNvSpPr>
          <p:nvPr>
            <p:ph type="subTitle" idx="1"/>
          </p:nvPr>
        </p:nvSpPr>
        <p:spPr>
          <a:xfrm>
            <a:off x="424873" y="4679876"/>
            <a:ext cx="11508509" cy="1810374"/>
          </a:xfrm>
        </p:spPr>
        <p:txBody>
          <a:bodyPr>
            <a:normAutofit/>
          </a:bodyPr>
          <a:lstStyle/>
          <a:p>
            <a:endParaRPr lang="it-IT" dirty="0"/>
          </a:p>
          <a:p>
            <a:endParaRPr lang="it-IT" dirty="0"/>
          </a:p>
          <a:p>
            <a:r>
              <a:rPr lang="it-IT" dirty="0"/>
              <a:t>17 ottobre 2024 – Elena Bonafè</a:t>
            </a:r>
          </a:p>
        </p:txBody>
      </p:sp>
    </p:spTree>
    <p:extLst>
      <p:ext uri="{BB962C8B-B14F-4D97-AF65-F5344CB8AC3E}">
        <p14:creationId xmlns:p14="http://schemas.microsoft.com/office/powerpoint/2010/main" val="264832073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10</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43345" y="266416"/>
            <a:ext cx="10910454" cy="6666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 seguito della richiesta della patente a crediti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116707"/>
            <a:ext cx="11266874"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In attesa del rilascio della patente, l’impresa può svolgere l’attività nel cantiere</a:t>
            </a:r>
          </a:p>
          <a:p>
            <a:pPr marL="342900" marR="0" lvl="0" indent="-342900" algn="just" defTabSz="914400" rtl="0" eaLnBrk="0" fontAlgn="base" latinLnBrk="0" hangingPunct="0">
              <a:lnSpc>
                <a:spcPct val="100000"/>
              </a:lnSpc>
              <a:spcBef>
                <a:spcPts val="0"/>
              </a:spcBef>
              <a:spcAft>
                <a:spcPct val="0"/>
              </a:spcAft>
              <a:buClrTx/>
              <a:buSzTx/>
              <a:buFontTx/>
              <a:buNone/>
              <a:tabLst/>
              <a:defRPr/>
            </a:pPr>
            <a:r>
              <a:rPr lang="it-IT" sz="2400" kern="0" dirty="0">
                <a:latin typeface="Calibri" panose="020F0502020204030204" pitchFamily="34" charset="0"/>
                <a:cs typeface="Calibri" panose="020F0502020204030204" pitchFamily="34" charset="0"/>
              </a:rPr>
              <a:t>t</a:t>
            </a:r>
            <a:r>
              <a:rPr kumimoji="0" lang="it-IT" sz="240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emporaneo</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dando comunicazione della presentazione della domanda al RLS entro 5</a:t>
            </a:r>
            <a:endParaRPr lang="it-IT" sz="2400" kern="0" dirty="0">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giorni</a:t>
            </a:r>
            <a:r>
              <a:rPr lang="it-IT" sz="2400" kern="0" dirty="0">
                <a:latin typeface="Calibri" panose="020F0502020204030204" pitchFamily="34" charset="0"/>
                <a:cs typeface="Calibri" panose="020F0502020204030204" pitchFamily="34" charset="0"/>
              </a:rPr>
              <a:t> (dm 132/2024).</a:t>
            </a:r>
            <a:endPar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lvl="1" indent="-342900">
              <a:lnSpc>
                <a:spcPct val="100000"/>
              </a:lnSpc>
              <a:spcBef>
                <a:spcPts val="600"/>
              </a:spcBef>
              <a:buClrTx/>
              <a:buFont typeface="Wingdings" panose="05000000000000000000" pitchFamily="2" charset="2"/>
              <a:buChar char="Ø"/>
              <a:defRPr/>
            </a:pPr>
            <a:r>
              <a:rPr lang="it-IT" sz="2400" kern="0" dirty="0">
                <a:latin typeface="Calibri" panose="020F0502020204030204" pitchFamily="34" charset="0"/>
                <a:cs typeface="Calibri" panose="020F0502020204030204" pitchFamily="34" charset="0"/>
              </a:rPr>
              <a:t>L’Ispettorato può comunicare motivi ostativi per lo svolgimento dell’attività</a:t>
            </a:r>
            <a:r>
              <a:rPr lang="it-IT" sz="2400" kern="0" dirty="0">
                <a:solidFill>
                  <a:schemeClr val="bg1"/>
                </a:solidFill>
                <a:latin typeface="Calibri" panose="020F0502020204030204" pitchFamily="34" charset="0"/>
                <a:cs typeface="Calibri" panose="020F0502020204030204" pitchFamily="34" charset="0"/>
              </a:rPr>
              <a:t>:</a:t>
            </a: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	</a:t>
            </a:r>
            <a:r>
              <a:rPr lang="it-IT" sz="2400" kern="0" dirty="0">
                <a:solidFill>
                  <a:schemeClr val="bg1"/>
                </a:solidFill>
                <a:latin typeface="Calibri" panose="020F0502020204030204" pitchFamily="34" charset="0"/>
                <a:cs typeface="Calibri" panose="020F0502020204030204" pitchFamily="34" charset="0"/>
              </a:rPr>
              <a:t>la patente non viene rilasciata e l’attività nel cantiere deve essere sospesa.</a:t>
            </a:r>
          </a:p>
          <a:p>
            <a:pPr lvl="1" indent="-342900">
              <a:lnSpc>
                <a:spcPct val="100000"/>
              </a:lnSpc>
              <a:spcBef>
                <a:spcPts val="600"/>
              </a:spcBef>
              <a:buClrTx/>
              <a:buFont typeface="Wingdings" panose="05000000000000000000" pitchFamily="2" charset="2"/>
              <a:buChar char="Ø"/>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L’Ispettorato accerta la sussistenza dei requisiti autocertificati</a:t>
            </a:r>
            <a:r>
              <a:rPr kumimoji="0" lang="it-IT"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
            </a:r>
          </a:p>
          <a:p>
            <a:pPr marL="93663" lvl="1" indent="0">
              <a:lnSpc>
                <a:spcPct val="100000"/>
              </a:lnSpc>
              <a:spcBef>
                <a:spcPts val="600"/>
              </a:spcBef>
              <a:buClrTx/>
              <a:buNone/>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r>
              <a:rPr lang="it-IT" sz="2400" kern="0" dirty="0">
                <a:latin typeface="Calibri" panose="020F0502020204030204" pitchFamily="34" charset="0"/>
                <a:cs typeface="Calibri" panose="020F0502020204030204" pitchFamily="34" charset="0"/>
              </a:rPr>
              <a:t>	</a:t>
            </a:r>
            <a:r>
              <a:rPr kumimoji="0" lang="it-IT"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rilascia la patente a crediti e l’attività in cantiere può proseguire.</a:t>
            </a:r>
          </a:p>
          <a:p>
            <a:pPr lvl="1" indent="-342900">
              <a:lnSpc>
                <a:spcPct val="100000"/>
              </a:lnSpc>
              <a:spcBef>
                <a:spcPts val="600"/>
              </a:spcBef>
              <a:buClrTx/>
              <a:buFont typeface="Wingdings" panose="05000000000000000000" pitchFamily="2" charset="2"/>
              <a:buChar char="Ø"/>
              <a:defRPr/>
            </a:pPr>
            <a:r>
              <a:rPr lang="it-IT" sz="2400" kern="0" dirty="0">
                <a:latin typeface="Calibri" panose="020F0502020204030204" pitchFamily="34" charset="0"/>
                <a:cs typeface="Calibri" panose="020F0502020204030204" pitchFamily="34" charset="0"/>
              </a:rPr>
              <a:t>L’ispettorato constata una dichiarazione non veritiera della sussistenza di uno o più requisiti</a:t>
            </a:r>
            <a:r>
              <a:rPr lang="it-IT" sz="2400" kern="0" dirty="0">
                <a:solidFill>
                  <a:schemeClr val="bg1"/>
                </a:solidFill>
                <a:latin typeface="Calibri" panose="020F0502020204030204" pitchFamily="34" charset="0"/>
                <a:cs typeface="Calibri" panose="020F0502020204030204" pitchFamily="34" charset="0"/>
              </a:rPr>
              <a:t>:</a:t>
            </a: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 	</a:t>
            </a:r>
            <a:r>
              <a:rPr lang="it-IT" sz="2400" kern="0" dirty="0">
                <a:solidFill>
                  <a:schemeClr val="bg1"/>
                </a:solidFill>
                <a:latin typeface="Calibri" panose="020F0502020204030204" pitchFamily="34" charset="0"/>
                <a:cs typeface="Calibri" panose="020F0502020204030204" pitchFamily="34" charset="0"/>
              </a:rPr>
              <a:t>la patente è revocata e l’attività nel cantiere deve essere sospesa. </a:t>
            </a:r>
          </a:p>
          <a:p>
            <a:pPr marL="93663" lvl="1" indent="0">
              <a:lnSpc>
                <a:spcPct val="100000"/>
              </a:lnSpc>
              <a:spcBef>
                <a:spcPts val="600"/>
              </a:spcBef>
              <a:buClrTx/>
              <a:buNone/>
              <a:defRPr/>
            </a:pPr>
            <a:r>
              <a:rPr kumimoji="0" lang="it-IT"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L’impresa può richiedere nuovamente la patente solo dopo 12 mesi dalla revoca.</a:t>
            </a:r>
          </a:p>
        </p:txBody>
      </p:sp>
    </p:spTree>
    <p:extLst>
      <p:ext uri="{BB962C8B-B14F-4D97-AF65-F5344CB8AC3E}">
        <p14:creationId xmlns:p14="http://schemas.microsoft.com/office/powerpoint/2010/main" val="156403007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BDE50-88B8-FD33-0526-F54C726A13A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4CE6632-E15F-AC04-BA9B-7CCC392121EF}"/>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11</a:t>
            </a:fld>
            <a:endParaRPr lang="it-IT"/>
          </a:p>
        </p:txBody>
      </p:sp>
      <p:sp>
        <p:nvSpPr>
          <p:cNvPr id="9" name="Rectangle 6">
            <a:extLst>
              <a:ext uri="{FF2B5EF4-FFF2-40B4-BE49-F238E27FC236}">
                <a16:creationId xmlns:a16="http://schemas.microsoft.com/office/drawing/2014/main" id="{B7BF6B57-7435-7245-AC52-836577586176}"/>
              </a:ext>
            </a:extLst>
          </p:cNvPr>
          <p:cNvSpPr txBox="1">
            <a:spLocks noChangeArrowheads="1"/>
          </p:cNvSpPr>
          <p:nvPr/>
        </p:nvSpPr>
        <p:spPr bwMode="auto">
          <a:xfrm>
            <a:off x="443345" y="266416"/>
            <a:ext cx="10910454" cy="6666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 seguito della richiesta della patente a crediti</a:t>
            </a:r>
          </a:p>
        </p:txBody>
      </p:sp>
      <p:sp>
        <p:nvSpPr>
          <p:cNvPr id="10" name="Rectangle 7">
            <a:extLst>
              <a:ext uri="{FF2B5EF4-FFF2-40B4-BE49-F238E27FC236}">
                <a16:creationId xmlns:a16="http://schemas.microsoft.com/office/drawing/2014/main" id="{0C237A46-D874-F580-7376-885A0720CBA4}"/>
              </a:ext>
            </a:extLst>
          </p:cNvPr>
          <p:cNvSpPr txBox="1">
            <a:spLocks noChangeArrowheads="1"/>
          </p:cNvSpPr>
          <p:nvPr/>
        </p:nvSpPr>
        <p:spPr bwMode="auto">
          <a:xfrm>
            <a:off x="443344" y="1057713"/>
            <a:ext cx="11139055"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In attesa del rilascio della patente, l’impresa può svolgere l’attività nel cantiere</a:t>
            </a:r>
          </a:p>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Temporaneo, dando comunicazione della presentazione della domanda al RLS entro 5</a:t>
            </a:r>
            <a:endParaRPr lang="it-IT" sz="2400" kern="0" dirty="0">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giorni</a:t>
            </a:r>
            <a:r>
              <a:rPr lang="it-IT" sz="2400" kern="0" dirty="0">
                <a:latin typeface="Calibri" panose="020F0502020204030204" pitchFamily="34" charset="0"/>
                <a:cs typeface="Calibri" panose="020F0502020204030204" pitchFamily="34" charset="0"/>
              </a:rPr>
              <a:t> (dm 132/2024).</a:t>
            </a:r>
            <a:endPar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lvl="1" indent="-342900">
              <a:lnSpc>
                <a:spcPct val="100000"/>
              </a:lnSpc>
              <a:spcBef>
                <a:spcPts val="600"/>
              </a:spcBef>
              <a:buClrTx/>
              <a:buFont typeface="Wingdings" panose="05000000000000000000" pitchFamily="2" charset="2"/>
              <a:buChar char="Ø"/>
              <a:defRPr/>
            </a:pPr>
            <a:r>
              <a:rPr lang="it-IT" sz="2400" kern="0" dirty="0">
                <a:latin typeface="Calibri" panose="020F0502020204030204" pitchFamily="34" charset="0"/>
                <a:cs typeface="Calibri" panose="020F0502020204030204" pitchFamily="34" charset="0"/>
              </a:rPr>
              <a:t>L’Ispettorato può comunicare motivi ostativi per lo svolgimento dell’attività:</a:t>
            </a: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	la patente non viene rilasciata e l’attività nel cantiere deve essere sospesa.</a:t>
            </a:r>
          </a:p>
          <a:p>
            <a:pPr lvl="1" indent="-342900">
              <a:lnSpc>
                <a:spcPct val="100000"/>
              </a:lnSpc>
              <a:spcBef>
                <a:spcPts val="600"/>
              </a:spcBef>
              <a:buClrTx/>
              <a:buFont typeface="Wingdings" panose="05000000000000000000" pitchFamily="2" charset="2"/>
              <a:buChar char="Ø"/>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L’Ispettorato accerta la sussistenza dei requisiti autocertificati:</a:t>
            </a:r>
          </a:p>
          <a:p>
            <a:pPr marL="93663" lvl="1" indent="0">
              <a:lnSpc>
                <a:spcPct val="100000"/>
              </a:lnSpc>
              <a:spcBef>
                <a:spcPts val="600"/>
              </a:spcBef>
              <a:buClrTx/>
              <a:buNone/>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r>
              <a:rPr lang="it-IT" sz="2400" kern="0" dirty="0">
                <a:latin typeface="Calibri" panose="020F0502020204030204" pitchFamily="34" charset="0"/>
                <a:cs typeface="Calibri" panose="020F0502020204030204" pitchFamily="34" charset="0"/>
              </a:rPr>
              <a:t>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rilascia la patente a crediti e l’attività in cantiere può proseguire.</a:t>
            </a:r>
          </a:p>
          <a:p>
            <a:pPr lvl="1" indent="-342900">
              <a:lnSpc>
                <a:spcPct val="100000"/>
              </a:lnSpc>
              <a:spcBef>
                <a:spcPts val="600"/>
              </a:spcBef>
              <a:buClrTx/>
              <a:buFont typeface="Wingdings" panose="05000000000000000000" pitchFamily="2" charset="2"/>
              <a:buChar char="Ø"/>
              <a:defRPr/>
            </a:pPr>
            <a:r>
              <a:rPr lang="it-IT" sz="2400" kern="0" dirty="0">
                <a:latin typeface="Calibri" panose="020F0502020204030204" pitchFamily="34" charset="0"/>
                <a:cs typeface="Calibri" panose="020F0502020204030204" pitchFamily="34" charset="0"/>
              </a:rPr>
              <a:t>L’ispettorato constata una dichiarazione non veritiera della sussistenza di uno o più requisiti:</a:t>
            </a: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 	la patente è revocata e l’attività nel cantiere deve essere sospesa. </a:t>
            </a:r>
          </a:p>
          <a:p>
            <a:pPr marL="93663" lvl="1" indent="0">
              <a:lnSpc>
                <a:spcPct val="100000"/>
              </a:lnSpc>
              <a:spcBef>
                <a:spcPts val="600"/>
              </a:spcBef>
              <a:buClrTx/>
              <a:buNone/>
              <a:defRPr/>
            </a:pPr>
            <a:r>
              <a:rPr kumimoji="0" lang="it-IT"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L’impresa può richiedere nuovamente la patente solo dopo 12 mesi dalla revoca.</a:t>
            </a:r>
          </a:p>
        </p:txBody>
      </p:sp>
      <p:sp>
        <p:nvSpPr>
          <p:cNvPr id="2" name="Freccia a destra 1">
            <a:extLst>
              <a:ext uri="{FF2B5EF4-FFF2-40B4-BE49-F238E27FC236}">
                <a16:creationId xmlns:a16="http://schemas.microsoft.com/office/drawing/2014/main" id="{55C4F370-13E1-14DF-FB40-B24748DCD5E5}"/>
              </a:ext>
            </a:extLst>
          </p:cNvPr>
          <p:cNvSpPr/>
          <p:nvPr/>
        </p:nvSpPr>
        <p:spPr>
          <a:xfrm>
            <a:off x="700355" y="2699064"/>
            <a:ext cx="635794" cy="280613"/>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A071D8FE-010D-ECED-D02E-222CC1CC40BC}"/>
              </a:ext>
            </a:extLst>
          </p:cNvPr>
          <p:cNvSpPr/>
          <p:nvPr/>
        </p:nvSpPr>
        <p:spPr>
          <a:xfrm>
            <a:off x="700355" y="3602412"/>
            <a:ext cx="635794" cy="280613"/>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0B8EB8B0-EBC1-65F4-7787-0FB95D8A5317}"/>
              </a:ext>
            </a:extLst>
          </p:cNvPr>
          <p:cNvSpPr/>
          <p:nvPr/>
        </p:nvSpPr>
        <p:spPr>
          <a:xfrm>
            <a:off x="700355" y="4834000"/>
            <a:ext cx="635794" cy="280613"/>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685423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D6A93-7954-DAC3-3389-249DD4351BC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219976A-6362-D9C8-EC77-084CD6323223}"/>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12</a:t>
            </a:fld>
            <a:endParaRPr lang="it-IT"/>
          </a:p>
        </p:txBody>
      </p:sp>
      <p:sp>
        <p:nvSpPr>
          <p:cNvPr id="9" name="Rectangle 6">
            <a:extLst>
              <a:ext uri="{FF2B5EF4-FFF2-40B4-BE49-F238E27FC236}">
                <a16:creationId xmlns:a16="http://schemas.microsoft.com/office/drawing/2014/main" id="{2EED6FA5-4F46-B9CB-41DA-E1D09C7735CD}"/>
              </a:ext>
            </a:extLst>
          </p:cNvPr>
          <p:cNvSpPr txBox="1">
            <a:spLocks noChangeArrowheads="1"/>
          </p:cNvSpPr>
          <p:nvPr/>
        </p:nvSpPr>
        <p:spPr bwMode="auto">
          <a:xfrm>
            <a:off x="443345" y="266416"/>
            <a:ext cx="10910454" cy="6666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 seguito della richiesta della patente a crediti</a:t>
            </a:r>
          </a:p>
        </p:txBody>
      </p:sp>
      <p:sp>
        <p:nvSpPr>
          <p:cNvPr id="10" name="Rectangle 7">
            <a:extLst>
              <a:ext uri="{FF2B5EF4-FFF2-40B4-BE49-F238E27FC236}">
                <a16:creationId xmlns:a16="http://schemas.microsoft.com/office/drawing/2014/main" id="{89A242A7-F9C4-72F4-8994-09ABB91B16CE}"/>
              </a:ext>
            </a:extLst>
          </p:cNvPr>
          <p:cNvSpPr txBox="1">
            <a:spLocks noChangeArrowheads="1"/>
          </p:cNvSpPr>
          <p:nvPr/>
        </p:nvSpPr>
        <p:spPr bwMode="auto">
          <a:xfrm>
            <a:off x="443344" y="1038049"/>
            <a:ext cx="11139055"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In attesa del rilascio della patente, l’impresa può svolgere l’attività nel cantiere</a:t>
            </a:r>
          </a:p>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Temporaneo, dando comunicazione della presentazione della domanda al RLS entro 5</a:t>
            </a:r>
            <a:endParaRPr lang="it-IT" sz="2400" kern="0" dirty="0">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giorni</a:t>
            </a:r>
            <a:r>
              <a:rPr lang="it-IT" sz="2400" kern="0" dirty="0">
                <a:latin typeface="Calibri" panose="020F0502020204030204" pitchFamily="34" charset="0"/>
                <a:cs typeface="Calibri" panose="020F0502020204030204" pitchFamily="34" charset="0"/>
              </a:rPr>
              <a:t> (dm 132/2024).</a:t>
            </a:r>
            <a:endPar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lvl="1" indent="-342900">
              <a:lnSpc>
                <a:spcPct val="100000"/>
              </a:lnSpc>
              <a:spcBef>
                <a:spcPts val="600"/>
              </a:spcBef>
              <a:buClrTx/>
              <a:buFont typeface="Wingdings" panose="05000000000000000000" pitchFamily="2" charset="2"/>
              <a:buChar char="Ø"/>
              <a:defRPr/>
            </a:pPr>
            <a:r>
              <a:rPr lang="it-IT" sz="2400" kern="0" dirty="0">
                <a:latin typeface="Calibri" panose="020F0502020204030204" pitchFamily="34" charset="0"/>
                <a:cs typeface="Calibri" panose="020F0502020204030204" pitchFamily="34" charset="0"/>
              </a:rPr>
              <a:t>L’Ispettorato può comunicare motivi ostativi per lo svolgimento dell’attività:</a:t>
            </a: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	la patente non viene rilasciata e l’attività nel cantiere deve essere sospesa.</a:t>
            </a:r>
          </a:p>
          <a:p>
            <a:pPr lvl="1" indent="-342900">
              <a:lnSpc>
                <a:spcPct val="100000"/>
              </a:lnSpc>
              <a:spcBef>
                <a:spcPts val="600"/>
              </a:spcBef>
              <a:buClrTx/>
              <a:buFont typeface="Wingdings" panose="05000000000000000000" pitchFamily="2" charset="2"/>
              <a:buChar char="Ø"/>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L’Ispettorato accerta la sussistenza dei requisiti autocertificati:</a:t>
            </a:r>
          </a:p>
          <a:p>
            <a:pPr marL="93663" lvl="1" indent="0">
              <a:lnSpc>
                <a:spcPct val="100000"/>
              </a:lnSpc>
              <a:spcBef>
                <a:spcPts val="600"/>
              </a:spcBef>
              <a:buClrTx/>
              <a:buNone/>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r>
              <a:rPr lang="it-IT" sz="2400" kern="0" dirty="0">
                <a:latin typeface="Calibri" panose="020F0502020204030204" pitchFamily="34" charset="0"/>
                <a:cs typeface="Calibri" panose="020F0502020204030204" pitchFamily="34" charset="0"/>
              </a:rPr>
              <a:t>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rilascia la patente a crediti e l’attività in cantiere può proseguire.</a:t>
            </a:r>
          </a:p>
          <a:p>
            <a:pPr lvl="1" indent="-342900">
              <a:lnSpc>
                <a:spcPct val="100000"/>
              </a:lnSpc>
              <a:spcBef>
                <a:spcPts val="600"/>
              </a:spcBef>
              <a:buClrTx/>
              <a:buFont typeface="Wingdings" panose="05000000000000000000" pitchFamily="2" charset="2"/>
              <a:buChar char="Ø"/>
              <a:defRPr/>
            </a:pPr>
            <a:r>
              <a:rPr lang="it-IT" sz="2400" kern="0" dirty="0">
                <a:latin typeface="Calibri" panose="020F0502020204030204" pitchFamily="34" charset="0"/>
                <a:cs typeface="Calibri" panose="020F0502020204030204" pitchFamily="34" charset="0"/>
              </a:rPr>
              <a:t>L’ispettorato constata una dichiarazione non veritiera della sussistenza di uno o più requisiti:</a:t>
            </a: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 	la patente è revocata e l’attività nel cantiere deve essere sospesa. </a:t>
            </a:r>
          </a:p>
          <a:p>
            <a:pPr marL="93663" lvl="1" indent="0">
              <a:lnSpc>
                <a:spcPct val="100000"/>
              </a:lnSpc>
              <a:spcBef>
                <a:spcPts val="600"/>
              </a:spcBef>
              <a:buClrTx/>
              <a:buNone/>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L’impresa può richiedere nuovamente la patente solo dopo 12 mesi dalla revoca.</a:t>
            </a:r>
          </a:p>
        </p:txBody>
      </p:sp>
      <p:sp>
        <p:nvSpPr>
          <p:cNvPr id="2" name="Freccia a destra 1">
            <a:extLst>
              <a:ext uri="{FF2B5EF4-FFF2-40B4-BE49-F238E27FC236}">
                <a16:creationId xmlns:a16="http://schemas.microsoft.com/office/drawing/2014/main" id="{832C9E11-E7D0-352C-9F3A-AABB635B345C}"/>
              </a:ext>
            </a:extLst>
          </p:cNvPr>
          <p:cNvSpPr/>
          <p:nvPr/>
        </p:nvSpPr>
        <p:spPr>
          <a:xfrm>
            <a:off x="700355" y="2699064"/>
            <a:ext cx="635794" cy="280613"/>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1EFFE5ED-8158-CA8E-AEE7-DE51E02F5B9B}"/>
              </a:ext>
            </a:extLst>
          </p:cNvPr>
          <p:cNvSpPr/>
          <p:nvPr/>
        </p:nvSpPr>
        <p:spPr>
          <a:xfrm>
            <a:off x="700355" y="3602412"/>
            <a:ext cx="635794" cy="280613"/>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23FCAF77-E069-D41E-A278-FF1E600A17DD}"/>
              </a:ext>
            </a:extLst>
          </p:cNvPr>
          <p:cNvSpPr/>
          <p:nvPr/>
        </p:nvSpPr>
        <p:spPr>
          <a:xfrm>
            <a:off x="700355" y="4834000"/>
            <a:ext cx="635794" cy="280613"/>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7899298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13</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Funzionamento dell’attribuzione dei crediti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283855"/>
            <a:ext cx="10695710"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Punteggio iniziale al rilascio                    30 crediti</a:t>
            </a:r>
          </a:p>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Decurtazione dei crediti                     nei  casi di cui all’allegato I-bis:</a:t>
            </a:r>
          </a:p>
          <a:p>
            <a:pPr marL="342900" marR="0" lvl="0" indent="-342900" algn="just" defTabSz="914400" rtl="0" eaLnBrk="0" fontAlgn="base" latinLnBrk="0" hangingPunct="0">
              <a:lnSpc>
                <a:spcPct val="100000"/>
              </a:lnSpc>
              <a:spcBef>
                <a:spcPts val="600"/>
              </a:spcBef>
              <a:spcAft>
                <a:spcPct val="0"/>
              </a:spcAft>
              <a:buClrTx/>
              <a:buSzTx/>
              <a:buFontTx/>
              <a:buNone/>
              <a:tabLst/>
              <a:defRPr/>
            </a:pPr>
            <a:r>
              <a:rPr lang="it-IT" sz="2400" kern="0" dirty="0">
                <a:latin typeface="Calibri" panose="020F0502020204030204" pitchFamily="34" charset="0"/>
                <a:cs typeface="Calibri" panose="020F0502020204030204" pitchFamily="34" charset="0"/>
              </a:rPr>
              <a:t>- avviene a seguito di </a:t>
            </a:r>
            <a:r>
              <a:rPr lang="it-IT" sz="2400" b="1" kern="0" dirty="0">
                <a:latin typeface="Calibri" panose="020F0502020204030204" pitchFamily="34" charset="0"/>
                <a:cs typeface="Calibri" panose="020F0502020204030204" pitchFamily="34" charset="0"/>
              </a:rPr>
              <a:t>provvedimenti definitivi </a:t>
            </a:r>
            <a:r>
              <a:rPr lang="it-IT" sz="2400" kern="0" dirty="0">
                <a:latin typeface="Calibri" panose="020F0502020204030204" pitchFamily="34" charset="0"/>
                <a:cs typeface="Calibri" panose="020F0502020204030204" pitchFamily="34" charset="0"/>
              </a:rPr>
              <a:t>emanati nei confronti di</a:t>
            </a:r>
          </a:p>
          <a:p>
            <a:pPr lvl="2" indent="-342900" algn="just">
              <a:lnSpc>
                <a:spcPct val="100000"/>
              </a:lnSpc>
              <a:spcBef>
                <a:spcPts val="600"/>
              </a:spcBef>
              <a:buClrTx/>
              <a:buFont typeface="Arial" panose="020B0604020202020204" pitchFamily="34" charset="0"/>
              <a:buChar char="•"/>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Datori di lavoro</a:t>
            </a:r>
          </a:p>
          <a:p>
            <a:pPr lvl="2" indent="-342900" algn="just">
              <a:lnSpc>
                <a:spcPct val="100000"/>
              </a:lnSpc>
              <a:spcBef>
                <a:spcPts val="600"/>
              </a:spcBef>
              <a:buClrTx/>
              <a:buFont typeface="Arial" panose="020B0604020202020204" pitchFamily="34" charset="0"/>
              <a:buChar char="•"/>
              <a:defRPr/>
            </a:pPr>
            <a:r>
              <a:rPr lang="it-IT" sz="2400" kern="0" dirty="0">
                <a:latin typeface="Calibri" panose="020F0502020204030204" pitchFamily="34" charset="0"/>
                <a:cs typeface="Calibri" panose="020F0502020204030204" pitchFamily="34" charset="0"/>
              </a:rPr>
              <a:t>Dirigenti</a:t>
            </a:r>
          </a:p>
          <a:p>
            <a:pPr lvl="2" indent="-342900" algn="just">
              <a:lnSpc>
                <a:spcPct val="100000"/>
              </a:lnSpc>
              <a:spcBef>
                <a:spcPts val="600"/>
              </a:spcBef>
              <a:buClrTx/>
              <a:buFont typeface="Arial" panose="020B0604020202020204" pitchFamily="34" charset="0"/>
              <a:buChar char="•"/>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Preposti </a:t>
            </a:r>
          </a:p>
          <a:p>
            <a:pPr marL="0" marR="0" lvl="0" indent="0" defTabSz="914400" rtl="0" eaLnBrk="0" fontAlgn="base" latinLnBrk="0" hangingPunct="0">
              <a:lnSpc>
                <a:spcPct val="100000"/>
              </a:lnSpc>
              <a:spcBef>
                <a:spcPts val="600"/>
              </a:spcBef>
              <a:spcAft>
                <a:spcPct val="0"/>
              </a:spcAft>
              <a:buClrTx/>
              <a:buSzTx/>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Se l’accertamento ispettivo constata più di una violazione dell’allegato I-bis la decurtazione non eccede il doppio di quella prevista per la violazione più grave.</a:t>
            </a:r>
          </a:p>
        </p:txBody>
      </p:sp>
      <p:sp>
        <p:nvSpPr>
          <p:cNvPr id="3" name="Freccia a destra 2">
            <a:extLst>
              <a:ext uri="{FF2B5EF4-FFF2-40B4-BE49-F238E27FC236}">
                <a16:creationId xmlns:a16="http://schemas.microsoft.com/office/drawing/2014/main" id="{C5B2F725-48FC-B21B-26B0-B8CF6A85C081}"/>
              </a:ext>
            </a:extLst>
          </p:cNvPr>
          <p:cNvSpPr/>
          <p:nvPr/>
        </p:nvSpPr>
        <p:spPr>
          <a:xfrm>
            <a:off x="3628296" y="2212839"/>
            <a:ext cx="978408" cy="409174"/>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CDEC8E95-621A-D8CD-D231-E6ED23B0EFBC}"/>
              </a:ext>
            </a:extLst>
          </p:cNvPr>
          <p:cNvSpPr/>
          <p:nvPr/>
        </p:nvSpPr>
        <p:spPr>
          <a:xfrm>
            <a:off x="4056740" y="1339173"/>
            <a:ext cx="978408" cy="409174"/>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7513676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14</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Funzionamento dei crediti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353960" y="1140542"/>
            <a:ext cx="11090787" cy="458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Se il punteggio scende sotto a 15 crediti                     l’impresa non può più operare nei</a:t>
            </a:r>
          </a:p>
          <a:p>
            <a:pPr marL="342900" marR="0" lvl="0" indent="-342900"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Cantieri temporanei o mobili.</a:t>
            </a:r>
          </a:p>
          <a:p>
            <a:pPr marL="342900" marR="0" lvl="0" indent="-342900" defTabSz="914400" rtl="0" eaLnBrk="0" fontAlgn="base" latinLnBrk="0" hangingPunct="0">
              <a:lnSpc>
                <a:spcPct val="100000"/>
              </a:lnSpc>
              <a:spcBef>
                <a:spcPts val="600"/>
              </a:spcBef>
              <a:spcAft>
                <a:spcPct val="0"/>
              </a:spcAft>
              <a:buClrTx/>
              <a:buSzTx/>
              <a:buFontTx/>
              <a:buNone/>
              <a:tabLst/>
              <a:defRPr/>
            </a:pPr>
            <a:r>
              <a:rPr lang="it-IT" sz="2400" kern="0" dirty="0">
                <a:latin typeface="Calibri" panose="020F0502020204030204" pitchFamily="34" charset="0"/>
                <a:cs typeface="Calibri" panose="020F0502020204030204" pitchFamily="34" charset="0"/>
              </a:rPr>
              <a:t>E’ però consentito il completamento delle attività oggetto di appalto o di subappalto</a:t>
            </a:r>
          </a:p>
          <a:p>
            <a:pPr marL="342900" marR="0" lvl="0" indent="-342900" defTabSz="914400" rtl="0" eaLnBrk="0" fontAlgn="base" latinLnBrk="0" hangingPunct="0">
              <a:lnSpc>
                <a:spcPct val="100000"/>
              </a:lnSpc>
              <a:spcBef>
                <a:spcPts val="600"/>
              </a:spcBef>
              <a:spcAft>
                <a:spcPct val="0"/>
              </a:spcAft>
              <a:buClrTx/>
              <a:buSzTx/>
              <a:buFontTx/>
              <a:buNone/>
              <a:tabLst/>
              <a:defRPr/>
            </a:pPr>
            <a:r>
              <a:rPr lang="it-IT" sz="2400" kern="0" dirty="0">
                <a:latin typeface="Calibri" panose="020F0502020204030204" pitchFamily="34" charset="0"/>
                <a:cs typeface="Calibri" panose="020F0502020204030204" pitchFamily="34" charset="0"/>
              </a:rPr>
              <a:t>in corso di esecuzione se</a:t>
            </a:r>
          </a:p>
          <a:p>
            <a:pPr marL="342900" marR="0" lvl="0" indent="-342900"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it-IT" sz="2400" kern="0" dirty="0">
                <a:latin typeface="Calibri" panose="020F0502020204030204" pitchFamily="34" charset="0"/>
                <a:cs typeface="Calibri" panose="020F0502020204030204" pitchFamily="34" charset="0"/>
              </a:rPr>
              <a:t> i </a:t>
            </a:r>
            <a:r>
              <a:rPr lang="it-IT" sz="2400" b="1" kern="0" dirty="0">
                <a:latin typeface="Calibri" panose="020F0502020204030204" pitchFamily="34" charset="0"/>
                <a:cs typeface="Calibri" panose="020F0502020204030204" pitchFamily="34" charset="0"/>
              </a:rPr>
              <a:t>lavori eseguiti sono superiori al 30% del valore del contratto,</a:t>
            </a:r>
          </a:p>
          <a:p>
            <a:pPr marL="342900" marR="0" lvl="0" indent="-342900"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it-IT" sz="2400" kern="0" dirty="0">
                <a:latin typeface="Calibri" panose="020F0502020204030204" pitchFamily="34" charset="0"/>
                <a:cs typeface="Calibri" panose="020F0502020204030204" pitchFamily="34" charset="0"/>
              </a:rPr>
              <a:t> non interviene un provvedimento di sospensione dell’attività in quanto vengono</a:t>
            </a:r>
          </a:p>
          <a:p>
            <a:pPr marL="0" marR="0" lvl="0" indent="0" defTabSz="914400" rtl="0" eaLnBrk="0" fontAlgn="base" latinLnBrk="0" hangingPunct="0">
              <a:lnSpc>
                <a:spcPct val="100000"/>
              </a:lnSpc>
              <a:spcBef>
                <a:spcPts val="600"/>
              </a:spcBef>
              <a:spcAft>
                <a:spcPct val="0"/>
              </a:spcAft>
              <a:buClrTx/>
              <a:buSzTx/>
              <a:tabLst/>
              <a:defRPr/>
            </a:pPr>
            <a:r>
              <a:rPr lang="it-IT" sz="2400" kern="0" dirty="0">
                <a:latin typeface="Calibri" panose="020F0502020204030204" pitchFamily="34" charset="0"/>
                <a:cs typeface="Calibri" panose="020F0502020204030204" pitchFamily="34" charset="0"/>
              </a:rPr>
              <a:t>      constatate </a:t>
            </a:r>
          </a:p>
          <a:p>
            <a:pPr lvl="2" indent="-342900">
              <a:lnSpc>
                <a:spcPct val="100000"/>
              </a:lnSpc>
              <a:spcBef>
                <a:spcPts val="600"/>
              </a:spcBef>
              <a:buClrTx/>
              <a:defRPr/>
            </a:pPr>
            <a:r>
              <a:rPr lang="it-IT" sz="2400" kern="0" dirty="0">
                <a:latin typeface="Calibri" panose="020F0502020204030204" pitchFamily="34" charset="0"/>
                <a:cs typeface="Calibri" panose="020F0502020204030204" pitchFamily="34" charset="0"/>
              </a:rPr>
              <a:t>le violazioni di cui all’Allegato I, o</a:t>
            </a:r>
          </a:p>
          <a:p>
            <a:pPr lvl="2" indent="-342900">
              <a:lnSpc>
                <a:spcPct val="100000"/>
              </a:lnSpc>
              <a:spcBef>
                <a:spcPts val="600"/>
              </a:spcBef>
              <a:buClrTx/>
              <a:defRPr/>
            </a:pPr>
            <a:r>
              <a:rPr lang="it-IT" sz="2400" kern="0" dirty="0">
                <a:latin typeface="Calibri" panose="020F0502020204030204" pitchFamily="34" charset="0"/>
                <a:cs typeface="Calibri" panose="020F0502020204030204" pitchFamily="34" charset="0"/>
              </a:rPr>
              <a:t>la presenza di lavoro irregolare per almeno il 10% del personale occupato (art 14).</a:t>
            </a:r>
          </a:p>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3" name="Freccia a destra 2">
            <a:extLst>
              <a:ext uri="{FF2B5EF4-FFF2-40B4-BE49-F238E27FC236}">
                <a16:creationId xmlns:a16="http://schemas.microsoft.com/office/drawing/2014/main" id="{8B5ACFEE-C3A3-600D-18A4-64AEC36C6315}"/>
              </a:ext>
            </a:extLst>
          </p:cNvPr>
          <p:cNvSpPr/>
          <p:nvPr/>
        </p:nvSpPr>
        <p:spPr>
          <a:xfrm>
            <a:off x="5503278" y="1192301"/>
            <a:ext cx="978408" cy="409174"/>
          </a:xfrm>
          <a:prstGeom prst="rightArrow">
            <a:avLst/>
          </a:prstGeom>
          <a:solidFill>
            <a:srgbClr val="F7931E"/>
          </a:solidFill>
          <a:ln>
            <a:noFill/>
          </a:ln>
          <a:effectLst>
            <a:outerShdw blurRad="50800" dist="38100" dir="2700000" algn="tl"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7814138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15</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Allegato I-bis</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283855"/>
            <a:ext cx="10695710"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D8C4D347-76F0-9A72-99C7-7544ABFF9124}"/>
              </a:ext>
            </a:extLst>
          </p:cNvPr>
          <p:cNvGraphicFramePr>
            <a:graphicFrameLocks noGrp="1"/>
          </p:cNvGraphicFramePr>
          <p:nvPr/>
        </p:nvGraphicFramePr>
        <p:xfrm>
          <a:off x="776748" y="1129305"/>
          <a:ext cx="10864646" cy="4430017"/>
        </p:xfrm>
        <a:graphic>
          <a:graphicData uri="http://schemas.openxmlformats.org/drawingml/2006/table">
            <a:tbl>
              <a:tblPr firstRow="1" firstCol="1" bandRow="1"/>
              <a:tblGrid>
                <a:gridCol w="501446">
                  <a:extLst>
                    <a:ext uri="{9D8B030D-6E8A-4147-A177-3AD203B41FA5}">
                      <a16:colId xmlns:a16="http://schemas.microsoft.com/office/drawing/2014/main" val="3395839630"/>
                    </a:ext>
                  </a:extLst>
                </a:gridCol>
                <a:gridCol w="8164321">
                  <a:extLst>
                    <a:ext uri="{9D8B030D-6E8A-4147-A177-3AD203B41FA5}">
                      <a16:colId xmlns:a16="http://schemas.microsoft.com/office/drawing/2014/main" val="3723234011"/>
                    </a:ext>
                  </a:extLst>
                </a:gridCol>
                <a:gridCol w="2198879">
                  <a:extLst>
                    <a:ext uri="{9D8B030D-6E8A-4147-A177-3AD203B41FA5}">
                      <a16:colId xmlns:a16="http://schemas.microsoft.com/office/drawing/2014/main" val="2988792199"/>
                    </a:ext>
                  </a:extLst>
                </a:gridCol>
              </a:tblGrid>
              <a:tr h="404435">
                <a:tc>
                  <a:txBody>
                    <a:bodyPr/>
                    <a:lstStyle/>
                    <a:p>
                      <a:pPr marL="0" algn="ctr">
                        <a:lnSpc>
                          <a:spcPct val="107000"/>
                        </a:lnSpc>
                        <a:spcBef>
                          <a:spcPts val="200"/>
                        </a:spcBef>
                        <a:spcAft>
                          <a:spcPts val="200"/>
                        </a:spcAft>
                      </a:pPr>
                      <a:r>
                        <a:rPr lang="it-IT" sz="1100"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endParaRPr lang="it-IT" sz="11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marR="31750" algn="ctr">
                        <a:lnSpc>
                          <a:spcPct val="107000"/>
                        </a:lnSpc>
                        <a:spcBef>
                          <a:spcPts val="200"/>
                        </a:spcBef>
                        <a:spcAft>
                          <a:spcPts val="200"/>
                        </a:spcAft>
                      </a:pPr>
                      <a:r>
                        <a:rPr lang="it-IT" sz="18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FATTISPECIE </a:t>
                      </a:r>
                      <a:endParaRPr lang="it-IT" sz="18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algn="ctr">
                        <a:lnSpc>
                          <a:spcPct val="107000"/>
                        </a:lnSpc>
                        <a:spcBef>
                          <a:spcPts val="200"/>
                        </a:spcBef>
                        <a:spcAft>
                          <a:spcPts val="200"/>
                        </a:spcAft>
                      </a:pPr>
                      <a:r>
                        <a:rPr lang="it-IT" sz="16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DECURTAZIONE  CREDITI </a:t>
                      </a:r>
                      <a:endParaRPr lang="it-IT" sz="16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extLst>
                  <a:ext uri="{0D108BD9-81ED-4DB2-BD59-A6C34878D82A}">
                    <a16:rowId xmlns:a16="http://schemas.microsoft.com/office/drawing/2014/main" val="1947926650"/>
                  </a:ext>
                </a:extLst>
              </a:tr>
              <a:tr h="236367">
                <a:tc>
                  <a:txBody>
                    <a:bodyPr/>
                    <a:lstStyle/>
                    <a:p>
                      <a:pPr marL="0" marR="25400"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1</a:t>
                      </a:r>
                      <a:endParaRPr lang="it-IT" sz="11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Omessa elaborazione del documento di valutazione dei rischi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5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5303705"/>
                  </a:ext>
                </a:extLst>
              </a:tr>
              <a:tr h="236367">
                <a:tc>
                  <a:txBody>
                    <a:bodyPr/>
                    <a:lstStyle/>
                    <a:p>
                      <a:pPr marL="0" marR="25400" algn="ctr">
                        <a:lnSpc>
                          <a:spcPct val="107000"/>
                        </a:lnSpc>
                        <a:spcBef>
                          <a:spcPts val="200"/>
                        </a:spcBef>
                        <a:spcAft>
                          <a:spcPts val="200"/>
                        </a:spcAft>
                      </a:pPr>
                      <a:r>
                        <a:rPr lang="it-IT" sz="1400" kern="100">
                          <a:solidFill>
                            <a:srgbClr val="000000"/>
                          </a:solidFill>
                          <a:effectLst/>
                          <a:latin typeface="Arial" panose="020B0604020202020204" pitchFamily="34" charset="0"/>
                          <a:ea typeface="Arial" panose="020B0604020202020204" pitchFamily="34" charset="0"/>
                        </a:rPr>
                        <a:t>2 </a:t>
                      </a:r>
                      <a:endParaRPr lang="it-IT" sz="1100" kern="10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Omessa elaborazione del Piano di emergenza ed evacuazione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566022"/>
                  </a:ext>
                </a:extLst>
              </a:tr>
              <a:tr h="236367">
                <a:tc>
                  <a:txBody>
                    <a:bodyPr/>
                    <a:lstStyle/>
                    <a:p>
                      <a:pPr marL="0" marR="25400" algn="ctr">
                        <a:lnSpc>
                          <a:spcPct val="107000"/>
                        </a:lnSpc>
                        <a:spcBef>
                          <a:spcPts val="200"/>
                        </a:spcBef>
                        <a:spcAft>
                          <a:spcPts val="200"/>
                        </a:spcAft>
                      </a:pPr>
                      <a:r>
                        <a:rPr lang="it-IT" sz="1400" kern="100">
                          <a:solidFill>
                            <a:srgbClr val="000000"/>
                          </a:solidFill>
                          <a:effectLst/>
                          <a:latin typeface="Arial" panose="020B0604020202020204" pitchFamily="34" charset="0"/>
                          <a:ea typeface="Arial" panose="020B0604020202020204" pitchFamily="34" charset="0"/>
                        </a:rPr>
                        <a:t>3 </a:t>
                      </a:r>
                      <a:endParaRPr lang="it-IT" sz="1100" kern="10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Omessi formazione e addestramento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4640477"/>
                  </a:ext>
                </a:extLst>
              </a:tr>
              <a:tr h="458564">
                <a:tc>
                  <a:txBody>
                    <a:bodyPr/>
                    <a:lstStyle/>
                    <a:p>
                      <a:pPr marL="0" marR="25400" algn="ctr">
                        <a:lnSpc>
                          <a:spcPct val="107000"/>
                        </a:lnSpc>
                        <a:spcBef>
                          <a:spcPts val="200"/>
                        </a:spcBef>
                        <a:spcAft>
                          <a:spcPts val="200"/>
                        </a:spcAft>
                      </a:pPr>
                      <a:r>
                        <a:rPr lang="it-IT" sz="1400" kern="100">
                          <a:solidFill>
                            <a:srgbClr val="000000"/>
                          </a:solidFill>
                          <a:effectLst/>
                          <a:latin typeface="Arial" panose="020B0604020202020204" pitchFamily="34" charset="0"/>
                          <a:ea typeface="Arial" panose="020B0604020202020204" pitchFamily="34" charset="0"/>
                        </a:rPr>
                        <a:t>4 </a:t>
                      </a:r>
                      <a:endParaRPr lang="it-IT" sz="1100" kern="10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Omessa costituzione del servizio di prevenzione e protezione e nomina del relativo responsabile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5125648"/>
                  </a:ext>
                </a:extLst>
              </a:tr>
              <a:tr h="236367">
                <a:tc>
                  <a:txBody>
                    <a:bodyPr/>
                    <a:lstStyle/>
                    <a:p>
                      <a:pPr marL="0" marR="25400" algn="ctr">
                        <a:lnSpc>
                          <a:spcPct val="107000"/>
                        </a:lnSpc>
                        <a:spcBef>
                          <a:spcPts val="200"/>
                        </a:spcBef>
                        <a:spcAft>
                          <a:spcPts val="200"/>
                        </a:spcAft>
                      </a:pPr>
                      <a:r>
                        <a:rPr lang="it-IT" sz="1400" kern="100">
                          <a:solidFill>
                            <a:srgbClr val="000000"/>
                          </a:solidFill>
                          <a:effectLst/>
                          <a:latin typeface="Arial" panose="020B0604020202020204" pitchFamily="34" charset="0"/>
                          <a:ea typeface="Arial" panose="020B0604020202020204" pitchFamily="34" charset="0"/>
                        </a:rPr>
                        <a:t>5 </a:t>
                      </a:r>
                      <a:endParaRPr lang="it-IT" sz="1100" kern="10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Omessa elaborazione del piano operativo di sicurezza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7009481"/>
                  </a:ext>
                </a:extLst>
              </a:tr>
              <a:tr h="231932">
                <a:tc>
                  <a:txBody>
                    <a:bodyPr/>
                    <a:lstStyle/>
                    <a:p>
                      <a:pPr marL="0" marR="25400" algn="ctr">
                        <a:lnSpc>
                          <a:spcPct val="107000"/>
                        </a:lnSpc>
                        <a:spcBef>
                          <a:spcPts val="200"/>
                        </a:spcBef>
                        <a:spcAft>
                          <a:spcPts val="200"/>
                        </a:spcAft>
                      </a:pPr>
                      <a:r>
                        <a:rPr lang="it-IT" sz="1400" kern="100">
                          <a:solidFill>
                            <a:srgbClr val="000000"/>
                          </a:solidFill>
                          <a:effectLst/>
                          <a:latin typeface="Arial" panose="020B0604020202020204" pitchFamily="34" charset="0"/>
                          <a:ea typeface="Arial" panose="020B0604020202020204" pitchFamily="34" charset="0"/>
                        </a:rPr>
                        <a:t>6 </a:t>
                      </a:r>
                      <a:endParaRPr lang="it-IT" sz="1100" kern="10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Omessa fornitura del dispositivo di protezione individuale contro le cadute dall’alto</a:t>
                      </a:r>
                      <a:r>
                        <a:rPr lang="it-IT" sz="1400" kern="100" dirty="0">
                          <a:solidFill>
                            <a:srgbClr val="000000"/>
                          </a:solidFill>
                          <a:effectLst/>
                          <a:latin typeface="Arial" panose="020B0604020202020204" pitchFamily="34" charset="0"/>
                          <a:ea typeface="Arial" panose="020B0604020202020204" pitchFamily="34" charset="0"/>
                        </a:rPr>
                        <a:t> </a:t>
                      </a:r>
                      <a:endParaRPr lang="it-IT" sz="11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4080918"/>
                  </a:ext>
                </a:extLst>
              </a:tr>
              <a:tr h="236367">
                <a:tc>
                  <a:txBody>
                    <a:bodyPr/>
                    <a:lstStyle/>
                    <a:p>
                      <a:pPr marL="0" marR="25400" algn="ctr">
                        <a:lnSpc>
                          <a:spcPct val="107000"/>
                        </a:lnSpc>
                        <a:spcBef>
                          <a:spcPts val="200"/>
                        </a:spcBef>
                        <a:spcAft>
                          <a:spcPts val="200"/>
                        </a:spcAft>
                      </a:pPr>
                      <a:r>
                        <a:rPr lang="it-IT" sz="1400" kern="100">
                          <a:solidFill>
                            <a:srgbClr val="000000"/>
                          </a:solidFill>
                          <a:effectLst/>
                          <a:latin typeface="Arial" panose="020B0604020202020204" pitchFamily="34" charset="0"/>
                          <a:ea typeface="Arial" panose="020B0604020202020204" pitchFamily="34" charset="0"/>
                        </a:rPr>
                        <a:t>7 </a:t>
                      </a:r>
                      <a:endParaRPr lang="it-IT" sz="1100" kern="10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Mancanza di protezioni verso il vuoto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724814"/>
                  </a:ext>
                </a:extLst>
              </a:tr>
              <a:tr h="458564">
                <a:tc>
                  <a:txBody>
                    <a:bodyPr/>
                    <a:lstStyle/>
                    <a:p>
                      <a:pPr marL="0" marR="25400" algn="ctr">
                        <a:lnSpc>
                          <a:spcPct val="107000"/>
                        </a:lnSpc>
                        <a:spcBef>
                          <a:spcPts val="200"/>
                        </a:spcBef>
                        <a:spcAft>
                          <a:spcPts val="200"/>
                        </a:spcAft>
                      </a:pPr>
                      <a:r>
                        <a:rPr lang="it-IT" sz="1400" kern="100">
                          <a:solidFill>
                            <a:srgbClr val="000000"/>
                          </a:solidFill>
                          <a:effectLst/>
                          <a:latin typeface="Arial" panose="020B0604020202020204" pitchFamily="34" charset="0"/>
                          <a:ea typeface="Arial" panose="020B0604020202020204" pitchFamily="34" charset="0"/>
                        </a:rPr>
                        <a:t>8 </a:t>
                      </a:r>
                      <a:endParaRPr lang="it-IT" sz="1100" kern="10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nSpc>
                          <a:spcPct val="107000"/>
                        </a:lnSpc>
                        <a:spcBef>
                          <a:spcPts val="200"/>
                        </a:spcBef>
                        <a:spcAft>
                          <a:spcPts val="200"/>
                        </a:spcAft>
                      </a:pPr>
                      <a:r>
                        <a:rPr lang="it-IT" sz="1600" kern="100" dirty="0">
                          <a:solidFill>
                            <a:srgbClr val="000000"/>
                          </a:solidFill>
                          <a:effectLst/>
                          <a:latin typeface="Arial" panose="020B0604020202020204" pitchFamily="34" charset="0"/>
                          <a:ea typeface="Arial" panose="020B0604020202020204" pitchFamily="34" charset="0"/>
                        </a:rPr>
                        <a:t>Mancata installazione delle armature di sostegno, fatte salve le prescrizioni desumibili dalla relazione tecnica sulla consistenza del terreno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8575" algn="ctr">
                        <a:lnSpc>
                          <a:spcPct val="107000"/>
                        </a:lnSpc>
                        <a:spcBef>
                          <a:spcPts val="200"/>
                        </a:spcBef>
                        <a:spcAft>
                          <a:spcPts val="2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1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744168"/>
                  </a:ext>
                </a:extLst>
              </a:tr>
              <a:tr h="458564">
                <a:tc>
                  <a:txBody>
                    <a:bodyPr/>
                    <a:lstStyle/>
                    <a:p>
                      <a:pPr marR="25400"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9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Lavori in prossimità di linee elettriche in assenza di disposizioni organizzative e procedurali idonee a proteggere i lavoratori dai conseguenti rischi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5637154"/>
                  </a:ext>
                </a:extLst>
              </a:tr>
            </a:tbl>
          </a:graphicData>
        </a:graphic>
      </p:graphicFrame>
    </p:spTree>
    <p:extLst>
      <p:ext uri="{BB962C8B-B14F-4D97-AF65-F5344CB8AC3E}">
        <p14:creationId xmlns:p14="http://schemas.microsoft.com/office/powerpoint/2010/main" val="1468307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4FFFC-8BBA-15DF-8FBB-61B6B5C0B50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A2EE553-4716-5D1B-BD37-094DFE5476D4}"/>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16</a:t>
            </a:fld>
            <a:endParaRPr lang="it-IT"/>
          </a:p>
        </p:txBody>
      </p:sp>
      <p:sp>
        <p:nvSpPr>
          <p:cNvPr id="9" name="Rectangle 6">
            <a:extLst>
              <a:ext uri="{FF2B5EF4-FFF2-40B4-BE49-F238E27FC236}">
                <a16:creationId xmlns:a16="http://schemas.microsoft.com/office/drawing/2014/main" id="{751BA9D2-93A3-64B2-3C95-88F0B1D07727}"/>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Allegato I-bis</a:t>
            </a:r>
          </a:p>
        </p:txBody>
      </p:sp>
      <p:sp>
        <p:nvSpPr>
          <p:cNvPr id="10" name="Rectangle 7">
            <a:extLst>
              <a:ext uri="{FF2B5EF4-FFF2-40B4-BE49-F238E27FC236}">
                <a16:creationId xmlns:a16="http://schemas.microsoft.com/office/drawing/2014/main" id="{66A49CAC-2D03-EAE2-B469-9102E0B7FAFC}"/>
              </a:ext>
            </a:extLst>
          </p:cNvPr>
          <p:cNvSpPr txBox="1">
            <a:spLocks noChangeArrowheads="1"/>
          </p:cNvSpPr>
          <p:nvPr/>
        </p:nvSpPr>
        <p:spPr bwMode="auto">
          <a:xfrm>
            <a:off x="443345" y="1283855"/>
            <a:ext cx="10695710"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3E32B4B1-23DE-8FA3-EE8B-F72DAC2093C3}"/>
              </a:ext>
            </a:extLst>
          </p:cNvPr>
          <p:cNvGraphicFramePr>
            <a:graphicFrameLocks noGrp="1"/>
          </p:cNvGraphicFramePr>
          <p:nvPr/>
        </p:nvGraphicFramePr>
        <p:xfrm>
          <a:off x="776748" y="1129305"/>
          <a:ext cx="10864646" cy="4539679"/>
        </p:xfrm>
        <a:graphic>
          <a:graphicData uri="http://schemas.openxmlformats.org/drawingml/2006/table">
            <a:tbl>
              <a:tblPr firstRow="1" firstCol="1" bandRow="1"/>
              <a:tblGrid>
                <a:gridCol w="501446">
                  <a:extLst>
                    <a:ext uri="{9D8B030D-6E8A-4147-A177-3AD203B41FA5}">
                      <a16:colId xmlns:a16="http://schemas.microsoft.com/office/drawing/2014/main" val="3395839630"/>
                    </a:ext>
                  </a:extLst>
                </a:gridCol>
                <a:gridCol w="8164321">
                  <a:extLst>
                    <a:ext uri="{9D8B030D-6E8A-4147-A177-3AD203B41FA5}">
                      <a16:colId xmlns:a16="http://schemas.microsoft.com/office/drawing/2014/main" val="3723234011"/>
                    </a:ext>
                  </a:extLst>
                </a:gridCol>
                <a:gridCol w="2198879">
                  <a:extLst>
                    <a:ext uri="{9D8B030D-6E8A-4147-A177-3AD203B41FA5}">
                      <a16:colId xmlns:a16="http://schemas.microsoft.com/office/drawing/2014/main" val="2988792199"/>
                    </a:ext>
                  </a:extLst>
                </a:gridCol>
              </a:tblGrid>
              <a:tr h="404435">
                <a:tc>
                  <a:txBody>
                    <a:bodyPr/>
                    <a:lstStyle/>
                    <a:p>
                      <a:pPr marL="0" algn="ctr">
                        <a:lnSpc>
                          <a:spcPct val="107000"/>
                        </a:lnSpc>
                        <a:spcBef>
                          <a:spcPts val="200"/>
                        </a:spcBef>
                        <a:spcAft>
                          <a:spcPts val="200"/>
                        </a:spcAft>
                      </a:pPr>
                      <a:r>
                        <a:rPr lang="it-IT" sz="11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endParaRPr lang="it-IT" sz="11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marR="31750" algn="ctr">
                        <a:lnSpc>
                          <a:spcPct val="107000"/>
                        </a:lnSpc>
                        <a:spcBef>
                          <a:spcPts val="200"/>
                        </a:spcBef>
                        <a:spcAft>
                          <a:spcPts val="200"/>
                        </a:spcAft>
                      </a:pPr>
                      <a:r>
                        <a:rPr lang="it-IT" sz="18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FATTISPECIE </a:t>
                      </a:r>
                      <a:endParaRPr lang="it-IT" sz="18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algn="ctr">
                        <a:lnSpc>
                          <a:spcPct val="107000"/>
                        </a:lnSpc>
                        <a:spcBef>
                          <a:spcPts val="200"/>
                        </a:spcBef>
                        <a:spcAft>
                          <a:spcPts val="200"/>
                        </a:spcAft>
                      </a:pPr>
                      <a:r>
                        <a:rPr lang="it-IT" sz="16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DECURTAZIONE  CREDITI </a:t>
                      </a:r>
                      <a:endParaRPr lang="it-IT" sz="16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extLst>
                  <a:ext uri="{0D108BD9-81ED-4DB2-BD59-A6C34878D82A}">
                    <a16:rowId xmlns:a16="http://schemas.microsoft.com/office/drawing/2014/main" val="1947926650"/>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10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Presenza di conduttori nudi in tensione in assenza di disposizioni organizzative e procedurali idonee a proteggere i lavoratori dai conseguenti rischi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5303705"/>
                  </a:ext>
                </a:extLst>
              </a:tr>
              <a:tr h="236367">
                <a:tc>
                  <a:txBody>
                    <a:bodyPr/>
                    <a:lstStyle/>
                    <a:p>
                      <a:pPr marL="1270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11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Mancanza di protezione contro i contatti diretti ed indiretti (impianto di terra, interruttore magnetotermico, interruttore differenziale)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566022"/>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12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7305">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vigilanza in ordine alla rimozione o modifica dei dispositivi di sicurezza o di segnalazione o di controllo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4640477"/>
                  </a:ext>
                </a:extLst>
              </a:tr>
              <a:tr h="458564">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13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notifica all’organismo di vigilanza prima dell’inizio ei lavori che possono comportare il rischio di esposizione all’amianto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5125648"/>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14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valutazione dei rischi derivanti dal possibile rinvenimento di ordigni bellici inesplosi ai sensi dell’art. 28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97009481"/>
                  </a:ext>
                </a:extLst>
              </a:tr>
              <a:tr h="231932">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15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valutazione del rischio biologico e da sostanze chimiche </a:t>
                      </a:r>
                      <a:endParaRPr lang="it-IT" sz="16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4080918"/>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16 </a:t>
                      </a:r>
                      <a:endParaRPr lang="it-IT" sz="1400"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individuazione delle zone controllate o sorvegliate ai sensi del decreto legislativo 31 luglio 2020, n. 101  </a:t>
                      </a:r>
                      <a:r>
                        <a:rPr lang="it-IT" sz="1600" b="1" kern="100" dirty="0">
                          <a:solidFill>
                            <a:schemeClr val="accent1"/>
                          </a:solidFill>
                          <a:effectLst/>
                          <a:latin typeface="Arial" panose="020B0604020202020204" pitchFamily="34" charset="0"/>
                          <a:ea typeface="Arial" panose="020B0604020202020204" pitchFamily="34" charset="0"/>
                        </a:rPr>
                        <a:t>(radiazioni ionizzanti - radon)</a:t>
                      </a:r>
                      <a:endParaRPr lang="it-IT" sz="1600" b="1" kern="100" dirty="0">
                        <a:solidFill>
                          <a:srgbClr val="000000"/>
                        </a:solidFill>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4724814"/>
                  </a:ext>
                </a:extLst>
              </a:tr>
            </a:tbl>
          </a:graphicData>
        </a:graphic>
      </p:graphicFrame>
    </p:spTree>
    <p:extLst>
      <p:ext uri="{BB962C8B-B14F-4D97-AF65-F5344CB8AC3E}">
        <p14:creationId xmlns:p14="http://schemas.microsoft.com/office/powerpoint/2010/main" val="189658352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1A7E7-79C3-74C9-E92A-64C1891D34C7}"/>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6BD1488-B716-FD3E-D627-54E39B5DA428}"/>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17</a:t>
            </a:fld>
            <a:endParaRPr lang="it-IT"/>
          </a:p>
        </p:txBody>
      </p:sp>
      <p:sp>
        <p:nvSpPr>
          <p:cNvPr id="9" name="Rectangle 6">
            <a:extLst>
              <a:ext uri="{FF2B5EF4-FFF2-40B4-BE49-F238E27FC236}">
                <a16:creationId xmlns:a16="http://schemas.microsoft.com/office/drawing/2014/main" id="{DDFAA1CE-6279-0CF0-FAAC-9B670B5953EF}"/>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Allegato I-bis</a:t>
            </a:r>
          </a:p>
        </p:txBody>
      </p:sp>
      <p:sp>
        <p:nvSpPr>
          <p:cNvPr id="10" name="Rectangle 7">
            <a:extLst>
              <a:ext uri="{FF2B5EF4-FFF2-40B4-BE49-F238E27FC236}">
                <a16:creationId xmlns:a16="http://schemas.microsoft.com/office/drawing/2014/main" id="{9599BB93-024C-17CF-789A-D777E39EBDB4}"/>
              </a:ext>
            </a:extLst>
          </p:cNvPr>
          <p:cNvSpPr txBox="1">
            <a:spLocks noChangeArrowheads="1"/>
          </p:cNvSpPr>
          <p:nvPr/>
        </p:nvSpPr>
        <p:spPr bwMode="auto">
          <a:xfrm>
            <a:off x="443345" y="1283855"/>
            <a:ext cx="10695710"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1C5CE991-52DB-E96A-1567-5615D6912A31}"/>
              </a:ext>
            </a:extLst>
          </p:cNvPr>
          <p:cNvGraphicFramePr>
            <a:graphicFrameLocks noGrp="1"/>
          </p:cNvGraphicFramePr>
          <p:nvPr/>
        </p:nvGraphicFramePr>
        <p:xfrm>
          <a:off x="776748" y="1129305"/>
          <a:ext cx="10864646" cy="4332480"/>
        </p:xfrm>
        <a:graphic>
          <a:graphicData uri="http://schemas.openxmlformats.org/drawingml/2006/table">
            <a:tbl>
              <a:tblPr firstRow="1" firstCol="1" bandRow="1"/>
              <a:tblGrid>
                <a:gridCol w="501446">
                  <a:extLst>
                    <a:ext uri="{9D8B030D-6E8A-4147-A177-3AD203B41FA5}">
                      <a16:colId xmlns:a16="http://schemas.microsoft.com/office/drawing/2014/main" val="3395839630"/>
                    </a:ext>
                  </a:extLst>
                </a:gridCol>
                <a:gridCol w="8164321">
                  <a:extLst>
                    <a:ext uri="{9D8B030D-6E8A-4147-A177-3AD203B41FA5}">
                      <a16:colId xmlns:a16="http://schemas.microsoft.com/office/drawing/2014/main" val="3723234011"/>
                    </a:ext>
                  </a:extLst>
                </a:gridCol>
                <a:gridCol w="2198879">
                  <a:extLst>
                    <a:ext uri="{9D8B030D-6E8A-4147-A177-3AD203B41FA5}">
                      <a16:colId xmlns:a16="http://schemas.microsoft.com/office/drawing/2014/main" val="2988792199"/>
                    </a:ext>
                  </a:extLst>
                </a:gridCol>
              </a:tblGrid>
              <a:tr h="404435">
                <a:tc>
                  <a:txBody>
                    <a:bodyPr/>
                    <a:lstStyle/>
                    <a:p>
                      <a:pPr marL="0" algn="ctr">
                        <a:lnSpc>
                          <a:spcPct val="107000"/>
                        </a:lnSpc>
                        <a:spcBef>
                          <a:spcPts val="200"/>
                        </a:spcBef>
                        <a:spcAft>
                          <a:spcPts val="200"/>
                        </a:spcAft>
                      </a:pPr>
                      <a:r>
                        <a:rPr lang="it-IT" sz="11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endParaRPr lang="it-IT" sz="11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marR="31750" algn="ctr">
                        <a:lnSpc>
                          <a:spcPct val="107000"/>
                        </a:lnSpc>
                        <a:spcBef>
                          <a:spcPts val="200"/>
                        </a:spcBef>
                        <a:spcAft>
                          <a:spcPts val="200"/>
                        </a:spcAft>
                      </a:pPr>
                      <a:r>
                        <a:rPr lang="it-IT" sz="18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FATTISPECIE </a:t>
                      </a:r>
                      <a:endParaRPr lang="it-IT" sz="18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algn="ctr">
                        <a:lnSpc>
                          <a:spcPct val="107000"/>
                        </a:lnSpc>
                        <a:spcBef>
                          <a:spcPts val="200"/>
                        </a:spcBef>
                        <a:spcAft>
                          <a:spcPts val="200"/>
                        </a:spcAft>
                      </a:pPr>
                      <a:r>
                        <a:rPr lang="it-IT" sz="16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DECURTAZIONE  CREDITI </a:t>
                      </a:r>
                      <a:endParaRPr lang="it-IT" sz="16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extLst>
                  <a:ext uri="{0D108BD9-81ED-4DB2-BD59-A6C34878D82A}">
                    <a16:rowId xmlns:a16="http://schemas.microsoft.com/office/drawing/2014/main" val="1947926650"/>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17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valutazione del rischio di annegamento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5303705"/>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18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valutazione dei rischi collegati a lavori in pozzi, sterri sotterranei e gallerie </a:t>
                      </a:r>
                      <a:endParaRPr lang="it-IT" sz="16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1566022"/>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19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valutazione dei rischi collegati all’impiego di esplosivi </a:t>
                      </a:r>
                      <a:endParaRPr lang="it-IT" sz="16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84640477"/>
                  </a:ext>
                </a:extLst>
              </a:tr>
              <a:tr h="458564">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20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Omessa formazione dei lavoratori che operano in ambienti confinati o sospetti di inquinamento ai sensi del decreto del Presidente della Repubblica 14 settembre 2011, n. 177 </a:t>
                      </a:r>
                      <a:endParaRPr lang="it-IT" sz="16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 </a:t>
                      </a:r>
                      <a:endParaRPr lang="it-IT" sz="1400" kern="100" dirty="0">
                        <a:solidFill>
                          <a:srgbClr val="000000"/>
                        </a:solidFill>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5125648"/>
                  </a:ext>
                </a:extLst>
              </a:tr>
              <a:tr h="458564">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21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19050">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Condotta sanzionata dall’articolo 3, comma 3, lett. a) del decreto-legge 22 febbraio 2002, n. 2012, convertito con modificazioni, dalla legge 23 aprile 2022, n. 73 </a:t>
                      </a:r>
                      <a:r>
                        <a:rPr lang="it-IT" sz="1600" b="1" kern="100" dirty="0">
                          <a:solidFill>
                            <a:schemeClr val="accent1"/>
                          </a:solidFill>
                          <a:effectLst/>
                          <a:latin typeface="Arial" panose="020B0604020202020204" pitchFamily="34" charset="0"/>
                          <a:ea typeface="Arial" panose="020B0604020202020204" pitchFamily="34" charset="0"/>
                        </a:rPr>
                        <a:t>(sanzione amministrativa da 1500 a 9000 euro per impiego di lavoro irregolare per 30 giorni)</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94316739"/>
                  </a:ext>
                </a:extLst>
              </a:tr>
              <a:tr h="458564">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22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19050">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Condotta sanzionata dall’articolo 3, comma 3, lett. b) del decreto-legge 22 febbraio 2002, n. 2012, convertito con modificazioni, dalla legge 23 aprile 2022, n. 73 </a:t>
                      </a:r>
                      <a:r>
                        <a:rPr lang="it-IT" sz="1600" b="1" kern="100" dirty="0">
                          <a:solidFill>
                            <a:schemeClr val="accent1"/>
                          </a:solidFill>
                          <a:effectLst/>
                          <a:latin typeface="Arial" panose="020B0604020202020204" pitchFamily="34" charset="0"/>
                          <a:ea typeface="Arial" panose="020B0604020202020204" pitchFamily="34" charset="0"/>
                        </a:rPr>
                        <a:t>(sanzione amministrativa da 3000 a 18000 euro per impiego di lavoro irregolare da 31 a 60 giorni)</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20094476"/>
                  </a:ext>
                </a:extLst>
              </a:tr>
            </a:tbl>
          </a:graphicData>
        </a:graphic>
      </p:graphicFrame>
    </p:spTree>
    <p:extLst>
      <p:ext uri="{BB962C8B-B14F-4D97-AF65-F5344CB8AC3E}">
        <p14:creationId xmlns:p14="http://schemas.microsoft.com/office/powerpoint/2010/main" val="62359111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7BA57-FE5C-EEA4-83C8-4484801F2CC2}"/>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CB8F93-DC29-88FB-7749-259E5EED0CBC}"/>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18</a:t>
            </a:fld>
            <a:endParaRPr lang="it-IT"/>
          </a:p>
        </p:txBody>
      </p:sp>
      <p:sp>
        <p:nvSpPr>
          <p:cNvPr id="9" name="Rectangle 6">
            <a:extLst>
              <a:ext uri="{FF2B5EF4-FFF2-40B4-BE49-F238E27FC236}">
                <a16:creationId xmlns:a16="http://schemas.microsoft.com/office/drawing/2014/main" id="{18CE6053-6214-0336-D613-1909C3FE5187}"/>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Allegato I-bis</a:t>
            </a:r>
          </a:p>
        </p:txBody>
      </p:sp>
      <p:sp>
        <p:nvSpPr>
          <p:cNvPr id="10" name="Rectangle 7">
            <a:extLst>
              <a:ext uri="{FF2B5EF4-FFF2-40B4-BE49-F238E27FC236}">
                <a16:creationId xmlns:a16="http://schemas.microsoft.com/office/drawing/2014/main" id="{3DE0B9EE-5884-A9CA-A125-32697EC076EF}"/>
              </a:ext>
            </a:extLst>
          </p:cNvPr>
          <p:cNvSpPr txBox="1">
            <a:spLocks noChangeArrowheads="1"/>
          </p:cNvSpPr>
          <p:nvPr/>
        </p:nvSpPr>
        <p:spPr bwMode="auto">
          <a:xfrm>
            <a:off x="443345" y="1283855"/>
            <a:ext cx="10695710"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7B147BA9-DDFE-AF48-297B-D953551B907A}"/>
              </a:ext>
            </a:extLst>
          </p:cNvPr>
          <p:cNvGraphicFramePr>
            <a:graphicFrameLocks noGrp="1"/>
          </p:cNvGraphicFramePr>
          <p:nvPr/>
        </p:nvGraphicFramePr>
        <p:xfrm>
          <a:off x="776748" y="1129305"/>
          <a:ext cx="10864646" cy="4580446"/>
        </p:xfrm>
        <a:graphic>
          <a:graphicData uri="http://schemas.openxmlformats.org/drawingml/2006/table">
            <a:tbl>
              <a:tblPr firstRow="1" firstCol="1" bandRow="1"/>
              <a:tblGrid>
                <a:gridCol w="501446">
                  <a:extLst>
                    <a:ext uri="{9D8B030D-6E8A-4147-A177-3AD203B41FA5}">
                      <a16:colId xmlns:a16="http://schemas.microsoft.com/office/drawing/2014/main" val="3395839630"/>
                    </a:ext>
                  </a:extLst>
                </a:gridCol>
                <a:gridCol w="8164321">
                  <a:extLst>
                    <a:ext uri="{9D8B030D-6E8A-4147-A177-3AD203B41FA5}">
                      <a16:colId xmlns:a16="http://schemas.microsoft.com/office/drawing/2014/main" val="3723234011"/>
                    </a:ext>
                  </a:extLst>
                </a:gridCol>
                <a:gridCol w="2198879">
                  <a:extLst>
                    <a:ext uri="{9D8B030D-6E8A-4147-A177-3AD203B41FA5}">
                      <a16:colId xmlns:a16="http://schemas.microsoft.com/office/drawing/2014/main" val="2988792199"/>
                    </a:ext>
                  </a:extLst>
                </a:gridCol>
              </a:tblGrid>
              <a:tr h="404435">
                <a:tc>
                  <a:txBody>
                    <a:bodyPr/>
                    <a:lstStyle/>
                    <a:p>
                      <a:pPr marL="0" algn="ctr">
                        <a:lnSpc>
                          <a:spcPct val="107000"/>
                        </a:lnSpc>
                        <a:spcBef>
                          <a:spcPts val="200"/>
                        </a:spcBef>
                        <a:spcAft>
                          <a:spcPts val="200"/>
                        </a:spcAft>
                      </a:pPr>
                      <a:r>
                        <a:rPr lang="it-IT" sz="1100" b="0"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endParaRPr lang="it-IT" sz="1100" b="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marR="31750" algn="ctr">
                        <a:lnSpc>
                          <a:spcPct val="107000"/>
                        </a:lnSpc>
                        <a:spcBef>
                          <a:spcPts val="200"/>
                        </a:spcBef>
                        <a:spcAft>
                          <a:spcPts val="200"/>
                        </a:spcAft>
                      </a:pPr>
                      <a:r>
                        <a:rPr lang="it-IT" sz="18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FATTISPECIE </a:t>
                      </a:r>
                      <a:endParaRPr lang="it-IT" sz="18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algn="ctr">
                        <a:lnSpc>
                          <a:spcPct val="107000"/>
                        </a:lnSpc>
                        <a:spcBef>
                          <a:spcPts val="200"/>
                        </a:spcBef>
                        <a:spcAft>
                          <a:spcPts val="200"/>
                        </a:spcAft>
                      </a:pPr>
                      <a:r>
                        <a:rPr lang="it-IT" sz="1600" b="1"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DECURTAZIONE  CREDITI </a:t>
                      </a:r>
                      <a:endParaRPr lang="it-IT" sz="16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extLst>
                  <a:ext uri="{0D108BD9-81ED-4DB2-BD59-A6C34878D82A}">
                    <a16:rowId xmlns:a16="http://schemas.microsoft.com/office/drawing/2014/main" val="1947926650"/>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23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19050">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Condotta sanzionata dall’articolo 3, comma 3, lett. c) del decreto-legge 22 febbraio 2002, n. 2012, convertito con modificazioni, dalla legge 23 aprile 2022, n. 73  </a:t>
                      </a:r>
                      <a:r>
                        <a:rPr lang="it-IT" sz="1600" b="1" kern="100" dirty="0">
                          <a:solidFill>
                            <a:schemeClr val="accent1"/>
                          </a:solidFill>
                          <a:effectLst/>
                          <a:latin typeface="Arial" panose="020B0604020202020204" pitchFamily="34" charset="0"/>
                          <a:ea typeface="Arial" panose="020B0604020202020204" pitchFamily="34" charset="0"/>
                        </a:rPr>
                        <a:t>(sanzione amministrativa da 6000 a 36000 euro per impiego di lavoro irregolare per più di 60 giorni)</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3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5303705"/>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24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19050">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Condotta sanzionata dall’articolo 3, comma 3-quater, del decreto-legge 22 febbraio 2002, n. 2012, convertito con modificazioni, dalla legge 23 aprile 2022, n. 73 in aggiunta alle condotte di cui ai numeri 21, 22 e 23  </a:t>
                      </a:r>
                      <a:r>
                        <a:rPr lang="it-IT" sz="1600" b="1" kern="100" dirty="0">
                          <a:solidFill>
                            <a:schemeClr val="accent1"/>
                          </a:solidFill>
                          <a:effectLst/>
                          <a:latin typeface="Arial" panose="020B0604020202020204" pitchFamily="34" charset="0"/>
                          <a:ea typeface="Arial" panose="020B0604020202020204" pitchFamily="34" charset="0"/>
                        </a:rPr>
                        <a:t>(sanzione amministrativa incrementata del 20% in caso di impiego irregolare di lavoratori stranieri)</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1566022"/>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25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Infortunio di lavoratore dipendente dell’impresa, occorso a seguito di violazione delle norme sulla prevenzione degli infortuni sul lavoro di cui al presente decreto, dal quale derivi un’inabilità temporanea assoluta che importi l’astensione dal lavoro per più di 60 giorni </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5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84640477"/>
                  </a:ext>
                </a:extLst>
              </a:tr>
              <a:tr h="458564">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26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Infortunio di lavoratore dipendente dell’impresa, occorso a seguito di violazione delle norme sulla prevenzione degli infortuni sul lavoro di cui al presente decreto, che comporti una parziale inabilità permanente al lavoro </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28575"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8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5125648"/>
                  </a:ext>
                </a:extLst>
              </a:tr>
            </a:tbl>
          </a:graphicData>
        </a:graphic>
      </p:graphicFrame>
    </p:spTree>
    <p:extLst>
      <p:ext uri="{BB962C8B-B14F-4D97-AF65-F5344CB8AC3E}">
        <p14:creationId xmlns:p14="http://schemas.microsoft.com/office/powerpoint/2010/main" val="9803839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8B9D9-A003-AD54-81F4-786402EFF2E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C772E10-DA25-1CBC-8601-F300DB0CC7CC}"/>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19</a:t>
            </a:fld>
            <a:endParaRPr lang="it-IT"/>
          </a:p>
        </p:txBody>
      </p:sp>
      <p:sp>
        <p:nvSpPr>
          <p:cNvPr id="9" name="Rectangle 6">
            <a:extLst>
              <a:ext uri="{FF2B5EF4-FFF2-40B4-BE49-F238E27FC236}">
                <a16:creationId xmlns:a16="http://schemas.microsoft.com/office/drawing/2014/main" id="{CD39EE6A-D7BD-2C1C-4908-DF3159ECDD8A}"/>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Allegato I-bis</a:t>
            </a:r>
          </a:p>
        </p:txBody>
      </p:sp>
      <p:sp>
        <p:nvSpPr>
          <p:cNvPr id="10" name="Rectangle 7">
            <a:extLst>
              <a:ext uri="{FF2B5EF4-FFF2-40B4-BE49-F238E27FC236}">
                <a16:creationId xmlns:a16="http://schemas.microsoft.com/office/drawing/2014/main" id="{2FFBBD16-EA47-25FC-F6D8-ADD19A9A63EF}"/>
              </a:ext>
            </a:extLst>
          </p:cNvPr>
          <p:cNvSpPr txBox="1">
            <a:spLocks noChangeArrowheads="1"/>
          </p:cNvSpPr>
          <p:nvPr/>
        </p:nvSpPr>
        <p:spPr bwMode="auto">
          <a:xfrm>
            <a:off x="443345" y="1283855"/>
            <a:ext cx="10695710"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1B6CB160-74E4-25D7-9857-4326A9CBDB3E}"/>
              </a:ext>
            </a:extLst>
          </p:cNvPr>
          <p:cNvGraphicFramePr>
            <a:graphicFrameLocks noGrp="1"/>
          </p:cNvGraphicFramePr>
          <p:nvPr/>
        </p:nvGraphicFramePr>
        <p:xfrm>
          <a:off x="776748" y="1129305"/>
          <a:ext cx="10864646" cy="2476437"/>
        </p:xfrm>
        <a:graphic>
          <a:graphicData uri="http://schemas.openxmlformats.org/drawingml/2006/table">
            <a:tbl>
              <a:tblPr firstRow="1" firstCol="1" bandRow="1"/>
              <a:tblGrid>
                <a:gridCol w="501446">
                  <a:extLst>
                    <a:ext uri="{9D8B030D-6E8A-4147-A177-3AD203B41FA5}">
                      <a16:colId xmlns:a16="http://schemas.microsoft.com/office/drawing/2014/main" val="3395839630"/>
                    </a:ext>
                  </a:extLst>
                </a:gridCol>
                <a:gridCol w="8164321">
                  <a:extLst>
                    <a:ext uri="{9D8B030D-6E8A-4147-A177-3AD203B41FA5}">
                      <a16:colId xmlns:a16="http://schemas.microsoft.com/office/drawing/2014/main" val="3723234011"/>
                    </a:ext>
                  </a:extLst>
                </a:gridCol>
                <a:gridCol w="2198879">
                  <a:extLst>
                    <a:ext uri="{9D8B030D-6E8A-4147-A177-3AD203B41FA5}">
                      <a16:colId xmlns:a16="http://schemas.microsoft.com/office/drawing/2014/main" val="2988792199"/>
                    </a:ext>
                  </a:extLst>
                </a:gridCol>
              </a:tblGrid>
              <a:tr h="404435">
                <a:tc>
                  <a:txBody>
                    <a:bodyPr/>
                    <a:lstStyle/>
                    <a:p>
                      <a:pPr marL="0" algn="ctr">
                        <a:lnSpc>
                          <a:spcPct val="107000"/>
                        </a:lnSpc>
                        <a:spcBef>
                          <a:spcPts val="200"/>
                        </a:spcBef>
                        <a:spcAft>
                          <a:spcPts val="200"/>
                        </a:spcAft>
                      </a:pPr>
                      <a:r>
                        <a:rPr lang="it-IT" sz="1100" b="0"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endParaRPr lang="it-IT" sz="1100" b="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marR="31750" algn="ctr">
                        <a:lnSpc>
                          <a:spcPct val="107000"/>
                        </a:lnSpc>
                        <a:spcBef>
                          <a:spcPts val="200"/>
                        </a:spcBef>
                        <a:spcAft>
                          <a:spcPts val="200"/>
                        </a:spcAft>
                      </a:pPr>
                      <a:r>
                        <a:rPr lang="it-IT" sz="1800" b="0"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FATTISPECIE </a:t>
                      </a:r>
                      <a:endParaRPr lang="it-IT" sz="1800" b="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tc>
                  <a:txBody>
                    <a:bodyPr/>
                    <a:lstStyle/>
                    <a:p>
                      <a:pPr marL="0" algn="ctr">
                        <a:lnSpc>
                          <a:spcPct val="107000"/>
                        </a:lnSpc>
                        <a:spcBef>
                          <a:spcPts val="200"/>
                        </a:spcBef>
                        <a:spcAft>
                          <a:spcPts val="200"/>
                        </a:spcAft>
                      </a:pPr>
                      <a:r>
                        <a:rPr lang="it-IT" sz="1600" b="0" kern="10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DECURTAZIONE  CREDITI </a:t>
                      </a:r>
                      <a:endParaRPr lang="it-IT" sz="1600" b="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31E"/>
                    </a:solidFill>
                  </a:tcPr>
                </a:tc>
                <a:extLst>
                  <a:ext uri="{0D108BD9-81ED-4DB2-BD59-A6C34878D82A}">
                    <a16:rowId xmlns:a16="http://schemas.microsoft.com/office/drawing/2014/main" val="1947926650"/>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27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Infortunio di lavoratore dipendente dell’impresa, occorso a seguito di violazione delle norme sulla prevenzione degli infortuni sul lavoro di cui al presente decreto, che comporti una assoluta inabilità permanente al lavoro  </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1750"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15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5303705"/>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28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Infortunio mortale di lavoratore dipendente dell’impresa, occorso a seguito di violazione delle norme sulla prevenzione degli infortuni sul lavoro di cui al presente decreto </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1750"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20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1566022"/>
                  </a:ext>
                </a:extLst>
              </a:tr>
              <a:tr h="236367">
                <a:tc>
                  <a:txBody>
                    <a:bodyPr/>
                    <a:lstStyle/>
                    <a:p>
                      <a:pPr marL="7620">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29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it-IT" sz="1600" kern="100" dirty="0">
                          <a:solidFill>
                            <a:srgbClr val="000000"/>
                          </a:solidFill>
                          <a:effectLst/>
                          <a:latin typeface="Arial" panose="020B0604020202020204" pitchFamily="34" charset="0"/>
                          <a:ea typeface="Arial" panose="020B0604020202020204" pitchFamily="34" charset="0"/>
                        </a:rPr>
                        <a:t>Malattia professionale di lavoratore dipendente dell’impresa derivante dalla violazione delle norme sulla prevenzione degli infortuni sul lavoro di cui al presente decreto  </a:t>
                      </a:r>
                      <a:endParaRPr lang="it-IT" sz="1600" kern="100" dirty="0">
                        <a:solidFill>
                          <a:srgbClr val="000000"/>
                        </a:solidFill>
                        <a:effectLst/>
                        <a:latin typeface="Calibri" panose="020F0502020204030204" pitchFamily="34" charset="0"/>
                        <a:ea typeface="Calibri" panose="020F0502020204030204" pitchFamily="34" charset="0"/>
                      </a:endParaRPr>
                    </a:p>
                  </a:txBody>
                  <a:tcPr marL="68580" marR="3937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1750" algn="ctr">
                        <a:lnSpc>
                          <a:spcPct val="107000"/>
                        </a:lnSpc>
                        <a:spcAft>
                          <a:spcPts val="800"/>
                        </a:spcAft>
                      </a:pPr>
                      <a:r>
                        <a:rPr lang="it-IT" sz="1400" kern="100" dirty="0">
                          <a:solidFill>
                            <a:srgbClr val="000000"/>
                          </a:solidFill>
                          <a:effectLst/>
                          <a:latin typeface="Arial" panose="020B0604020202020204" pitchFamily="34" charset="0"/>
                          <a:ea typeface="Arial" panose="020B0604020202020204" pitchFamily="34" charset="0"/>
                        </a:rPr>
                        <a:t>10 </a:t>
                      </a:r>
                      <a:endParaRPr lang="it-IT" sz="1400" kern="100" dirty="0">
                        <a:solidFill>
                          <a:srgbClr val="000000"/>
                        </a:solidFill>
                        <a:effectLst/>
                        <a:latin typeface="Calibri" panose="020F0502020204030204" pitchFamily="34" charset="0"/>
                        <a:ea typeface="Calibri" panose="020F0502020204030204" pitchFamily="34" charset="0"/>
                      </a:endParaRPr>
                    </a:p>
                  </a:txBody>
                  <a:tcPr marL="68580" marR="39370" marT="29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84640477"/>
                  </a:ext>
                </a:extLst>
              </a:tr>
            </a:tbl>
          </a:graphicData>
        </a:graphic>
      </p:graphicFrame>
    </p:spTree>
    <p:extLst>
      <p:ext uri="{BB962C8B-B14F-4D97-AF65-F5344CB8AC3E}">
        <p14:creationId xmlns:p14="http://schemas.microsoft.com/office/powerpoint/2010/main" val="21589756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9372D8-5B10-4640-BD53-3A3967163306}"/>
              </a:ext>
            </a:extLst>
          </p:cNvPr>
          <p:cNvSpPr>
            <a:spLocks noGrp="1"/>
          </p:cNvSpPr>
          <p:nvPr>
            <p:ph type="title"/>
          </p:nvPr>
        </p:nvSpPr>
        <p:spPr>
          <a:xfrm>
            <a:off x="596347" y="267855"/>
            <a:ext cx="10901589" cy="1477817"/>
          </a:xfrm>
        </p:spPr>
        <p:txBody>
          <a:bodyPr>
            <a:noAutofit/>
          </a:bodyPr>
          <a:lstStyle/>
          <a:p>
            <a:pPr algn="ctr"/>
            <a:br>
              <a:rPr lang="it-IT" sz="4800" dirty="0">
                <a:solidFill>
                  <a:srgbClr val="F7931E"/>
                </a:solidFill>
              </a:rPr>
            </a:br>
            <a:r>
              <a:rPr lang="it-IT" dirty="0">
                <a:solidFill>
                  <a:srgbClr val="F7931E"/>
                </a:solidFill>
                <a:effectLst>
                  <a:outerShdw blurRad="38100" dist="38100" dir="2700000" algn="tl">
                    <a:srgbClr val="000000"/>
                  </a:outerShdw>
                </a:effectLst>
              </a:rPr>
              <a:t>Sistema di qualificazione tramite crediti</a:t>
            </a:r>
            <a:br>
              <a:rPr lang="it-IT" dirty="0">
                <a:solidFill>
                  <a:srgbClr val="F7931E"/>
                </a:solidFill>
                <a:effectLst>
                  <a:outerShdw blurRad="38100" dist="38100" dir="2700000" algn="tl">
                    <a:srgbClr val="000000"/>
                  </a:outerShdw>
                </a:effectLst>
              </a:rPr>
            </a:br>
            <a:r>
              <a:rPr lang="it-IT" dirty="0">
                <a:solidFill>
                  <a:srgbClr val="F7931E"/>
                </a:solidFill>
                <a:effectLst>
                  <a:outerShdw blurRad="38100" dist="38100" dir="2700000" algn="tl">
                    <a:srgbClr val="000000"/>
                  </a:outerShdw>
                </a:effectLst>
              </a:rPr>
              <a:t>«</a:t>
            </a:r>
            <a:r>
              <a:rPr lang="it-IT" i="1" dirty="0">
                <a:solidFill>
                  <a:srgbClr val="F7931E"/>
                </a:solidFill>
                <a:effectLst>
                  <a:outerShdw blurRad="38100" dist="38100" dir="2700000" algn="tl">
                    <a:srgbClr val="000000"/>
                  </a:outerShdw>
                </a:effectLst>
              </a:rPr>
              <a:t>patente a crediti</a:t>
            </a:r>
            <a:r>
              <a:rPr lang="it-IT" dirty="0">
                <a:solidFill>
                  <a:srgbClr val="F7931E"/>
                </a:solidFill>
                <a:effectLst>
                  <a:outerShdw blurRad="38100" dist="38100" dir="2700000" algn="tl">
                    <a:srgbClr val="000000"/>
                  </a:outerShdw>
                </a:effectLst>
              </a:rPr>
              <a:t>»</a:t>
            </a:r>
            <a:br>
              <a:rPr lang="it-IT" dirty="0">
                <a:solidFill>
                  <a:srgbClr val="F7931E"/>
                </a:solidFill>
                <a:effectLst>
                  <a:outerShdw blurRad="38100" dist="38100" dir="2700000" algn="tl">
                    <a:srgbClr val="000000"/>
                  </a:outerShdw>
                </a:effectLst>
              </a:rPr>
            </a:br>
            <a:endParaRPr lang="it-IT" dirty="0">
              <a:solidFill>
                <a:srgbClr val="F7931E"/>
              </a:solidFill>
              <a:effectLst>
                <a:outerShdw blurRad="38100" dist="38100" dir="2700000" algn="tl">
                  <a:srgbClr val="000000"/>
                </a:outerShdw>
              </a:effectLst>
            </a:endParaRPr>
          </a:p>
        </p:txBody>
      </p:sp>
      <p:sp>
        <p:nvSpPr>
          <p:cNvPr id="3" name="Segnaposto contenuto 2">
            <a:extLst>
              <a:ext uri="{FF2B5EF4-FFF2-40B4-BE49-F238E27FC236}">
                <a16:creationId xmlns:a16="http://schemas.microsoft.com/office/drawing/2014/main" id="{FE1A983E-6CD0-4DBB-9D01-731862B9466D}"/>
              </a:ext>
            </a:extLst>
          </p:cNvPr>
          <p:cNvSpPr>
            <a:spLocks noGrp="1"/>
          </p:cNvSpPr>
          <p:nvPr>
            <p:ph idx="1"/>
          </p:nvPr>
        </p:nvSpPr>
        <p:spPr>
          <a:xfrm>
            <a:off x="789341" y="2143432"/>
            <a:ext cx="10515600" cy="3185651"/>
          </a:xfrm>
        </p:spPr>
        <p:txBody>
          <a:bodyPr>
            <a:normAutofit/>
          </a:bodyPr>
          <a:lstStyle/>
          <a:p>
            <a:pPr marL="342900" indent="-342900">
              <a:buFont typeface="Wingdings" panose="05000000000000000000" pitchFamily="2" charset="2"/>
              <a:buChar char="§"/>
            </a:pPr>
            <a:r>
              <a:rPr lang="it-IT" dirty="0" err="1"/>
              <a:t>d.l.</a:t>
            </a:r>
            <a:r>
              <a:rPr lang="it-IT" dirty="0"/>
              <a:t> n. 19/2024, convertito con L. n.56/2024 riscrive l’art. 27 del </a:t>
            </a:r>
            <a:r>
              <a:rPr lang="it-IT" dirty="0" err="1"/>
              <a:t>d.lgs</a:t>
            </a:r>
            <a:r>
              <a:rPr lang="it-IT" dirty="0"/>
              <a:t> 81 «Sistema di qualificazione delle imprese e dei lavoratori autonomi tramite crediti» + Dm 132/2024 e circolare INL n. 4/2024</a:t>
            </a:r>
          </a:p>
          <a:p>
            <a:pPr marL="342900" indent="-342900">
              <a:buFont typeface="Wingdings" panose="05000000000000000000" pitchFamily="2" charset="2"/>
              <a:buChar char="§"/>
            </a:pPr>
            <a:r>
              <a:rPr lang="it-IT" dirty="0"/>
              <a:t>si applica a partire del 1 ottobre 2024;</a:t>
            </a:r>
          </a:p>
          <a:p>
            <a:pPr marL="342900" indent="-342900">
              <a:buFont typeface="Wingdings" panose="05000000000000000000" pitchFamily="2" charset="2"/>
              <a:buChar char="§"/>
            </a:pPr>
            <a:r>
              <a:rPr lang="it-IT" dirty="0"/>
              <a:t>prevede il possesso di una patente dotata di 30 crediti al momento del rilascio;</a:t>
            </a:r>
          </a:p>
          <a:p>
            <a:pPr marL="342900" indent="-342900">
              <a:buFont typeface="Wingdings" panose="05000000000000000000" pitchFamily="2" charset="2"/>
              <a:buChar char="§"/>
            </a:pPr>
            <a:r>
              <a:rPr lang="it-IT" dirty="0"/>
              <a:t>la patente è r</a:t>
            </a:r>
            <a:r>
              <a:rPr lang="it-IT" b="0" i="0" dirty="0">
                <a:effectLst/>
              </a:rPr>
              <a:t>ila</a:t>
            </a:r>
            <a:r>
              <a:rPr lang="it-IT" dirty="0"/>
              <a:t>sciata in formato digitale dall’Ispettorato nazionale del lavoro (portale attivo per la presentazione dell’istanza – non per l’attribuzione di crediti ulteriori)</a:t>
            </a:r>
          </a:p>
          <a:p>
            <a:endParaRPr lang="it-IT" dirty="0"/>
          </a:p>
          <a:p>
            <a:pPr marL="342900" indent="-342900">
              <a:buFont typeface="Arial" panose="020B0604020202020204" pitchFamily="34" charset="0"/>
              <a:buChar char="•"/>
            </a:pPr>
            <a:endParaRPr lang="it-IT" sz="2000" b="0" i="0" dirty="0">
              <a:effectLst/>
            </a:endParaRPr>
          </a:p>
          <a:p>
            <a:pPr marL="0" indent="0">
              <a:buNone/>
            </a:pPr>
            <a:endParaRPr lang="it-IT" sz="2000" b="0" i="0" dirty="0">
              <a:effectLst/>
            </a:endParaRPr>
          </a:p>
        </p:txBody>
      </p:sp>
      <p:sp>
        <p:nvSpPr>
          <p:cNvPr id="4" name="Segnaposto numero diapositiva 3">
            <a:extLst>
              <a:ext uri="{FF2B5EF4-FFF2-40B4-BE49-F238E27FC236}">
                <a16:creationId xmlns:a16="http://schemas.microsoft.com/office/drawing/2014/main" id="{771C5D8C-F309-4392-A69A-BB5584D8374B}"/>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a:t>
            </a:fld>
            <a:endParaRPr lang="it-IT"/>
          </a:p>
        </p:txBody>
      </p:sp>
    </p:spTree>
    <p:extLst>
      <p:ext uri="{BB962C8B-B14F-4D97-AF65-F5344CB8AC3E}">
        <p14:creationId xmlns:p14="http://schemas.microsoft.com/office/powerpoint/2010/main" val="326919145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20</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Provvedimenti definitivi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283855"/>
            <a:ext cx="10695710" cy="44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0" marR="0" lvl="0" indent="0" defTabSz="914400" rtl="0" eaLnBrk="0" fontAlgn="base" latinLnBrk="0" hangingPunct="0">
              <a:lnSpc>
                <a:spcPct val="100000"/>
              </a:lnSpc>
              <a:spcBef>
                <a:spcPts val="600"/>
              </a:spcBef>
              <a:spcAft>
                <a:spcPct val="0"/>
              </a:spcAft>
              <a:buClrTx/>
              <a:buSzTx/>
              <a:tabLst/>
              <a:defRPr/>
            </a:pPr>
            <a:r>
              <a:rPr lang="it-IT" sz="2400" kern="0" dirty="0">
                <a:latin typeface="Calibri" panose="020F0502020204030204" pitchFamily="34" charset="0"/>
                <a:cs typeface="Calibri" panose="020F0502020204030204" pitchFamily="34" charset="0"/>
              </a:rPr>
              <a:t>Sono provvedimenti definitivi:</a:t>
            </a:r>
          </a:p>
          <a:p>
            <a:pPr marR="0" lvl="0" defTabSz="914400" rtl="0" eaLnBrk="0" fontAlgn="base" latinLnBrk="0" hangingPunct="0">
              <a:lnSpc>
                <a:spcPct val="100000"/>
              </a:lnSpc>
              <a:spcBef>
                <a:spcPts val="600"/>
              </a:spcBef>
              <a:spcAft>
                <a:spcPct val="0"/>
              </a:spcAft>
              <a:buClrTx/>
              <a:buSzTx/>
              <a:buFontTx/>
              <a:buChar char="-"/>
              <a:tabLst/>
              <a:defRPr/>
            </a:pP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Sentenze passate in giudicato</a:t>
            </a:r>
            <a:r>
              <a:rPr lang="it-IT" sz="2400" b="1" kern="0" dirty="0">
                <a:latin typeface="Calibri" panose="020F0502020204030204" pitchFamily="34" charset="0"/>
                <a:cs typeface="Calibri" panose="020F0502020204030204" pitchFamily="34" charset="0"/>
              </a:rPr>
              <a:t> </a:t>
            </a:r>
            <a:r>
              <a:rPr lang="it-IT" sz="2400" kern="0" dirty="0">
                <a:latin typeface="Calibri" panose="020F0502020204030204" pitchFamily="34" charset="0"/>
                <a:cs typeface="Calibri" panose="020F0502020204030204" pitchFamily="34" charset="0"/>
              </a:rPr>
              <a:t>(sentenze definitive non più appellabili – cassazione o altri gradi di giudizio quando è decorso il tempo per il ricorso) a seguito di violazioni sanzionate penalmente;</a:t>
            </a:r>
          </a:p>
          <a:p>
            <a:pPr marR="0" lvl="0" defTabSz="914400" rtl="0" eaLnBrk="0" fontAlgn="base" latinLnBrk="0" hangingPunct="0">
              <a:lnSpc>
                <a:spcPct val="100000"/>
              </a:lnSpc>
              <a:spcBef>
                <a:spcPts val="600"/>
              </a:spcBef>
              <a:spcAft>
                <a:spcPct val="0"/>
              </a:spcAft>
              <a:buClrTx/>
              <a:buSzTx/>
              <a:buFontTx/>
              <a:buChar char="-"/>
              <a:tabLst/>
              <a:defRPr/>
            </a:pP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Ordinanze - ingiunzione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di cui all’art. 18 della legge n. 689/1981 (ordinanze e ingiunzioni a pagamento nel caso di sanzioni amministrative – </a:t>
            </a:r>
            <a:r>
              <a:rPr lang="it-IT" sz="2400" i="1" kern="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(sanzioni per presenza di lavoratori irregolari di cui all’art. 3, comma 3 lettere a), b), c) e comma 3-quater del </a:t>
            </a:r>
            <a:r>
              <a:rPr lang="it-IT" sz="2400" i="1" kern="0"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a:t>
            </a:r>
            <a:r>
              <a:rPr lang="it-IT" sz="2400" i="1" kern="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 12/2002 convertito con L. n. 73/2002 - procedimenti ex </a:t>
            </a:r>
            <a:r>
              <a:rPr lang="it-IT" sz="2400" i="1" kern="0"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d.lgs</a:t>
            </a:r>
            <a:r>
              <a:rPr lang="it-IT" sz="2400" i="1" kern="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 758/1994?)-</a:t>
            </a:r>
          </a:p>
        </p:txBody>
      </p:sp>
    </p:spTree>
    <p:extLst>
      <p:ext uri="{BB962C8B-B14F-4D97-AF65-F5344CB8AC3E}">
        <p14:creationId xmlns:p14="http://schemas.microsoft.com/office/powerpoint/2010/main" val="353871130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21</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186813" y="266416"/>
            <a:ext cx="11798710"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Casi di revoca/sospensione della patente a crediti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868129"/>
            <a:ext cx="10695710" cy="38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0" marR="0" lvl="0" indent="0" defTabSz="914400" rtl="0" eaLnBrk="0" fontAlgn="base" latinLnBrk="0" hangingPunct="0">
              <a:lnSpc>
                <a:spcPct val="100000"/>
              </a:lnSpc>
              <a:spcBef>
                <a:spcPts val="600"/>
              </a:spcBef>
              <a:spcAft>
                <a:spcPct val="0"/>
              </a:spcAft>
              <a:buClrTx/>
              <a:buSzTx/>
              <a:tabLst/>
              <a:defRPr/>
            </a:pPr>
            <a:r>
              <a:rPr lang="it-IT" sz="2400" kern="0" dirty="0">
                <a:latin typeface="Calibri" panose="020F0502020204030204" pitchFamily="34" charset="0"/>
                <a:cs typeface="Calibri" panose="020F0502020204030204" pitchFamily="34" charset="0"/>
              </a:rPr>
              <a:t>La patente a crediti può essere revocata o sospesa (con conseguente impossibilità di operare nei cantieri temporanei o mobili:</a:t>
            </a:r>
          </a:p>
          <a:p>
            <a:pPr marR="0" lvl="0" defTabSz="914400" rtl="0" eaLnBrk="0" fontAlgn="base" latinLnBrk="0" hangingPunct="0">
              <a:lnSpc>
                <a:spcPct val="100000"/>
              </a:lnSpc>
              <a:spcBef>
                <a:spcPts val="600"/>
              </a:spcBef>
              <a:spcAft>
                <a:spcPct val="0"/>
              </a:spcAft>
              <a:buClrTx/>
              <a:buSzTx/>
              <a:buFontTx/>
              <a:buChar char="-"/>
              <a:tabLst/>
              <a:defRPr/>
            </a:pP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Se viene constatata un’autocertificazione non veritiera in fase di rilascio </a:t>
            </a:r>
            <a:r>
              <a:rPr lang="it-IT" sz="2400" kern="0" dirty="0">
                <a:latin typeface="Calibri" panose="020F0502020204030204" pitchFamily="34" charset="0"/>
                <a:cs typeface="Calibri" panose="020F0502020204030204" pitchFamily="34" charset="0"/>
              </a:rPr>
              <a:t>(INL revoca per 12 mesi);</a:t>
            </a:r>
          </a:p>
          <a:p>
            <a:pPr marR="0" lvl="0" defTabSz="914400" rtl="0" eaLnBrk="0" fontAlgn="base" latinLnBrk="0" hangingPunct="0">
              <a:lnSpc>
                <a:spcPct val="100000"/>
              </a:lnSpc>
              <a:spcBef>
                <a:spcPts val="600"/>
              </a:spcBef>
              <a:spcAft>
                <a:spcPct val="0"/>
              </a:spcAft>
              <a:buClrTx/>
              <a:buSzTx/>
              <a:buFontTx/>
              <a:buChar char="-"/>
              <a:tabLst/>
              <a:defRPr/>
            </a:pP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Se nel cantiere si verifica un infortunio da cui deriva la morte o un’inabilità permanente assoluta o parziale </a:t>
            </a:r>
            <a:r>
              <a:rPr kumimoji="0" lang="it-IT" sz="2400" i="0" u="none" strike="noStrike" kern="0" cap="none" spc="0" normalizeH="0" baseline="0" noProof="0" dirty="0">
                <a:ln>
                  <a:noFill/>
                </a:ln>
                <a:effectLst/>
                <a:uLnTx/>
                <a:uFillTx/>
                <a:latin typeface="Calibri" panose="020F0502020204030204" pitchFamily="34" charset="0"/>
                <a:cs typeface="Calibri" panose="020F0502020204030204" pitchFamily="34" charset="0"/>
              </a:rPr>
              <a:t>(INL </a:t>
            </a:r>
            <a:r>
              <a:rPr kumimoji="0" lang="it-IT" sz="2400" b="1" i="0" u="sng" strike="noStrike" kern="0" cap="none" spc="0" normalizeH="0" baseline="0" noProof="0" dirty="0">
                <a:ln>
                  <a:noFill/>
                </a:ln>
                <a:effectLst/>
                <a:uLnTx/>
                <a:uFillTx/>
                <a:latin typeface="Calibri" panose="020F0502020204030204" pitchFamily="34" charset="0"/>
                <a:cs typeface="Calibri" panose="020F0502020204030204" pitchFamily="34" charset="0"/>
              </a:rPr>
              <a:t>può</a:t>
            </a:r>
            <a:r>
              <a:rPr kumimoji="0" lang="it-IT" sz="2400" i="0" u="none" strike="noStrike" kern="0" cap="none" spc="0" normalizeH="0" baseline="0" noProof="0" dirty="0">
                <a:ln>
                  <a:noFill/>
                </a:ln>
                <a:effectLst/>
                <a:uLnTx/>
                <a:uFillTx/>
                <a:latin typeface="Calibri" panose="020F0502020204030204" pitchFamily="34" charset="0"/>
                <a:cs typeface="Calibri" panose="020F0502020204030204" pitchFamily="34" charset="0"/>
              </a:rPr>
              <a:t> sospendere in via cautelare per un massimo di 12 mesi)</a:t>
            </a:r>
          </a:p>
          <a:p>
            <a:pPr marL="0" marR="0" lvl="0" indent="0" algn="just" defTabSz="914400" rtl="0" eaLnBrk="0" fontAlgn="base" latinLnBrk="0" hangingPunct="0">
              <a:lnSpc>
                <a:spcPct val="100000"/>
              </a:lnSpc>
              <a:spcBef>
                <a:spcPts val="600"/>
              </a:spcBef>
              <a:spcAft>
                <a:spcPct val="0"/>
              </a:spcAft>
              <a:buClrTx/>
              <a:buSzTx/>
              <a:tabLst/>
              <a:defRPr/>
            </a:pPr>
            <a:endPar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127237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22</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0" y="801028"/>
            <a:ext cx="11798710"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Sospensione della patente a crediti</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Infortunio mortale </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(dm 132/2024)</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658089" y="2458779"/>
            <a:ext cx="10695710" cy="38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0" marR="0" lvl="0" indent="0" defTabSz="914400" rtl="0" eaLnBrk="0" fontAlgn="base" latinLnBrk="0" hangingPunct="0">
              <a:lnSpc>
                <a:spcPct val="100000"/>
              </a:lnSpc>
              <a:spcBef>
                <a:spcPts val="600"/>
              </a:spcBef>
              <a:spcAft>
                <a:spcPct val="0"/>
              </a:spcAft>
              <a:buClrTx/>
              <a:buSzTx/>
              <a:tabLst/>
              <a:defRPr/>
            </a:pPr>
            <a:r>
              <a:rPr lang="it-IT" sz="2400" dirty="0">
                <a:effectLst/>
                <a:latin typeface="Calibri" panose="020F0502020204030204" pitchFamily="34" charset="0"/>
                <a:ea typeface="Calibri" panose="020F0502020204030204" pitchFamily="34" charset="0"/>
                <a:cs typeface="Times New Roman" panose="02020603050405020304" pitchFamily="18" charset="0"/>
              </a:rPr>
              <a:t>L’Ispettorato del Lavoro territorialmente competente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è obbligato a sospendere </a:t>
            </a:r>
            <a:r>
              <a:rPr lang="it-IT" sz="2400" dirty="0">
                <a:effectLst/>
                <a:latin typeface="Calibri" panose="020F0502020204030204" pitchFamily="34" charset="0"/>
                <a:ea typeface="Calibri" panose="020F0502020204030204" pitchFamily="34" charset="0"/>
                <a:cs typeface="Times New Roman" panose="02020603050405020304" pitchFamily="18" charset="0"/>
              </a:rPr>
              <a:t>la patente, fatta salva la diversa valutazione, adeguatamente motivata,</a:t>
            </a:r>
            <a:r>
              <a:rPr lang="it-IT" sz="2400" kern="0" dirty="0">
                <a:latin typeface="Calibri" panose="020F0502020204030204" pitchFamily="34" charset="0"/>
                <a:cs typeface="Calibri" panose="020F0502020204030204" pitchFamily="34" charset="0"/>
              </a:rPr>
              <a:t>(con conseguente impossibilità di operare nei cantieri temporanei o mobili):</a:t>
            </a:r>
          </a:p>
          <a:p>
            <a:pPr marR="0" lvl="0" defTabSz="914400" rtl="0" eaLnBrk="0" fontAlgn="base" latinLnBrk="0" hangingPunct="0">
              <a:lnSpc>
                <a:spcPct val="100000"/>
              </a:lnSpc>
              <a:spcBef>
                <a:spcPts val="600"/>
              </a:spcBef>
              <a:spcAft>
                <a:spcPct val="0"/>
              </a:spcAft>
              <a:buClrTx/>
              <a:buSzTx/>
              <a:buFontTx/>
              <a:buChar char="-"/>
              <a:tabLst/>
              <a:defRPr/>
            </a:pP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Se nel cantiere si verifica un infortunio mortale;</a:t>
            </a:r>
          </a:p>
          <a:p>
            <a:pPr marR="0" lvl="0" defTabSz="914400" rtl="0" eaLnBrk="0" fontAlgn="base" latinLnBrk="0" hangingPunct="0">
              <a:lnSpc>
                <a:spcPct val="100000"/>
              </a:lnSpc>
              <a:spcBef>
                <a:spcPts val="600"/>
              </a:spcBef>
              <a:spcAft>
                <a:spcPct val="0"/>
              </a:spcAft>
              <a:buClrTx/>
              <a:buSzTx/>
              <a:buFontTx/>
              <a:buChar char="-"/>
              <a:tabLst/>
              <a:defRPr/>
            </a:pPr>
            <a:r>
              <a:rPr lang="it-IT" sz="2400" b="1" kern="0" dirty="0">
                <a:latin typeface="Calibri" panose="020F0502020204030204" pitchFamily="34" charset="0"/>
                <a:ea typeface="Calibri" panose="020F0502020204030204" pitchFamily="34" charset="0"/>
                <a:cs typeface="Calibri" panose="020F0502020204030204" pitchFamily="34" charset="0"/>
              </a:rPr>
              <a:t>Se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dai verbali di accertamento </a:t>
            </a:r>
            <a:r>
              <a:rPr lang="it-IT" sz="2400" dirty="0">
                <a:effectLst/>
                <a:latin typeface="Calibri" panose="020F0502020204030204" pitchFamily="34" charset="0"/>
                <a:ea typeface="Calibri" panose="020F0502020204030204" pitchFamily="34" charset="0"/>
                <a:cs typeface="Times New Roman" panose="02020603050405020304" pitchFamily="18" charset="0"/>
              </a:rPr>
              <a:t>redatti dai pubblici ufficiali intervenuti a seguito dell’evento si ravvisi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l’imputabilità del datore di lavoro </a:t>
            </a:r>
            <a:r>
              <a:rPr lang="it-IT" sz="2400" dirty="0">
                <a:effectLst/>
                <a:latin typeface="Calibri" panose="020F0502020204030204" pitchFamily="34" charset="0"/>
                <a:ea typeface="Calibri" panose="020F0502020204030204" pitchFamily="34" charset="0"/>
                <a:cs typeface="Times New Roman" panose="02020603050405020304" pitchFamily="18" charset="0"/>
              </a:rPr>
              <a:t>o di un delegato o del dirigente, almeno a titolo di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colpa grave</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it-IT" sz="240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ts val="600"/>
              </a:spcBef>
              <a:spcAft>
                <a:spcPct val="0"/>
              </a:spcAft>
              <a:buClrTx/>
              <a:buSzTx/>
              <a:tabLst/>
              <a:defRPr/>
            </a:pPr>
            <a:endPar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13731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23</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393290" y="610829"/>
            <a:ext cx="11798710"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Sospensione della patente a crediti</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Infortunio con inabilità permanente </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(dm 132/2024)</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748145" y="2163097"/>
            <a:ext cx="10695710" cy="38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0" marR="0" lvl="0" indent="0" defTabSz="914400" rtl="0" eaLnBrk="0" fontAlgn="base" latinLnBrk="0" hangingPunct="0">
              <a:lnSpc>
                <a:spcPct val="100000"/>
              </a:lnSpc>
              <a:spcBef>
                <a:spcPts val="600"/>
              </a:spcBef>
              <a:spcAft>
                <a:spcPct val="0"/>
              </a:spcAft>
              <a:buClrTx/>
              <a:buSzTx/>
              <a:tabLst/>
              <a:defRPr/>
            </a:pPr>
            <a:r>
              <a:rPr lang="it-IT" sz="2400" dirty="0">
                <a:effectLst/>
                <a:latin typeface="Calibri" panose="020F0502020204030204" pitchFamily="34" charset="0"/>
                <a:ea typeface="Calibri" panose="020F0502020204030204" pitchFamily="34" charset="0"/>
                <a:cs typeface="Times New Roman" panose="02020603050405020304" pitchFamily="18" charset="0"/>
              </a:rPr>
              <a:t>L’Ispettorato del Lavoro territorialmente competente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può sospendere </a:t>
            </a:r>
            <a:r>
              <a:rPr lang="it-IT" sz="2400" dirty="0">
                <a:effectLst/>
                <a:latin typeface="Calibri" panose="020F0502020204030204" pitchFamily="34" charset="0"/>
                <a:ea typeface="Calibri" panose="020F0502020204030204" pitchFamily="34" charset="0"/>
                <a:cs typeface="Times New Roman" panose="02020603050405020304" pitchFamily="18" charset="0"/>
              </a:rPr>
              <a:t>la patente, se non si ritengono sufficienti le misure di sospensione previste dall’articolo 14 del d.lgs. 81/2008 </a:t>
            </a:r>
            <a:r>
              <a:rPr lang="it-IT" sz="2400" kern="0" dirty="0">
                <a:latin typeface="Calibri" panose="020F0502020204030204" pitchFamily="34" charset="0"/>
                <a:cs typeface="Calibri" panose="020F0502020204030204" pitchFamily="34" charset="0"/>
              </a:rPr>
              <a:t>:</a:t>
            </a:r>
          </a:p>
          <a:p>
            <a:pPr marR="0" lvl="0" defTabSz="914400" rtl="0" eaLnBrk="0" fontAlgn="base" latinLnBrk="0" hangingPunct="0">
              <a:lnSpc>
                <a:spcPct val="100000"/>
              </a:lnSpc>
              <a:spcBef>
                <a:spcPts val="600"/>
              </a:spcBef>
              <a:spcAft>
                <a:spcPct val="0"/>
              </a:spcAft>
              <a:buClrTx/>
              <a:buSzTx/>
              <a:buFontTx/>
              <a:buChar char="-"/>
              <a:tabLst/>
              <a:defRPr/>
            </a:pP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se nel cantiere si verifica un infortunio </a:t>
            </a:r>
            <a:r>
              <a:rPr lang="it-IT" sz="2400" dirty="0">
                <a:effectLst/>
                <a:latin typeface="Calibri" panose="020F0502020204030204" pitchFamily="34" charset="0"/>
                <a:ea typeface="Calibri" panose="020F0502020204030204" pitchFamily="34" charset="0"/>
                <a:cs typeface="Times New Roman" panose="02020603050405020304" pitchFamily="18" charset="0"/>
              </a:rPr>
              <a:t>che comporti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inabilità permanente </a:t>
            </a:r>
            <a:r>
              <a:rPr lang="it-IT" sz="2400" dirty="0">
                <a:effectLst/>
                <a:latin typeface="Calibri" panose="020F0502020204030204" pitchFamily="34" charset="0"/>
                <a:ea typeface="Calibri" panose="020F0502020204030204" pitchFamily="34" charset="0"/>
                <a:cs typeface="Times New Roman" panose="02020603050405020304" pitchFamily="18" charset="0"/>
              </a:rPr>
              <a:t>o una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irreversibile menomazione </a:t>
            </a:r>
            <a:r>
              <a:rPr lang="it-IT" sz="2400" dirty="0">
                <a:effectLst/>
                <a:latin typeface="Calibri" panose="020F0502020204030204" pitchFamily="34" charset="0"/>
                <a:ea typeface="Calibri" panose="020F0502020204030204" pitchFamily="34" charset="0"/>
                <a:cs typeface="Times New Roman" panose="02020603050405020304" pitchFamily="18" charset="0"/>
              </a:rPr>
              <a:t>che può essere accertata immediatamente</a:t>
            </a: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p>
          <a:p>
            <a:pPr marR="0" lvl="0" defTabSz="914400" rtl="0" eaLnBrk="0" fontAlgn="base" latinLnBrk="0" hangingPunct="0">
              <a:lnSpc>
                <a:spcPct val="100000"/>
              </a:lnSpc>
              <a:spcBef>
                <a:spcPts val="600"/>
              </a:spcBef>
              <a:spcAft>
                <a:spcPct val="0"/>
              </a:spcAft>
              <a:buClrTx/>
              <a:buSzTx/>
              <a:buFontTx/>
              <a:buChar char="-"/>
              <a:tabLst/>
              <a:defRPr/>
            </a:pPr>
            <a:r>
              <a:rPr lang="it-IT" sz="2400" b="1" kern="0" dirty="0">
                <a:latin typeface="Calibri" panose="020F0502020204030204" pitchFamily="34" charset="0"/>
                <a:ea typeface="Calibri" panose="020F0502020204030204" pitchFamily="34" charset="0"/>
                <a:cs typeface="Calibri" panose="020F0502020204030204" pitchFamily="34" charset="0"/>
              </a:rPr>
              <a:t>se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dai verbali di accertamento </a:t>
            </a:r>
            <a:r>
              <a:rPr lang="it-IT" sz="2400" dirty="0">
                <a:effectLst/>
                <a:latin typeface="Calibri" panose="020F0502020204030204" pitchFamily="34" charset="0"/>
                <a:ea typeface="Calibri" panose="020F0502020204030204" pitchFamily="34" charset="0"/>
                <a:cs typeface="Times New Roman" panose="02020603050405020304" pitchFamily="18" charset="0"/>
              </a:rPr>
              <a:t>redatti dai pubblici ufficiali intervenuti a seguito dell’evento si ravvisi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l’imputabilità del datore di lavoro </a:t>
            </a:r>
            <a:r>
              <a:rPr lang="it-IT" sz="2400" dirty="0">
                <a:effectLst/>
                <a:latin typeface="Calibri" panose="020F0502020204030204" pitchFamily="34" charset="0"/>
                <a:ea typeface="Calibri" panose="020F0502020204030204" pitchFamily="34" charset="0"/>
                <a:cs typeface="Times New Roman" panose="02020603050405020304" pitchFamily="18" charset="0"/>
              </a:rPr>
              <a:t>o di un delegato o del dirigente, almeno a titolo di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colpa grave</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it-IT" sz="240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ts val="600"/>
              </a:spcBef>
              <a:spcAft>
                <a:spcPct val="0"/>
              </a:spcAft>
              <a:buClrTx/>
              <a:buSzTx/>
              <a:tabLst/>
              <a:defRPr/>
            </a:pPr>
            <a:endPar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613453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24</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43345" y="266416"/>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Imprese estere</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353960" y="1140542"/>
            <a:ext cx="11090787" cy="458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Imprese non italiane ma UE:</a:t>
            </a:r>
          </a:p>
          <a:p>
            <a:pPr lvl="2" indent="-342900">
              <a:lnSpc>
                <a:spcPct val="100000"/>
              </a:lnSpc>
              <a:spcBef>
                <a:spcPts val="600"/>
              </a:spcBef>
              <a:buClrTx/>
              <a:buFontTx/>
              <a:buChar char="-"/>
              <a:defRPr/>
            </a:pPr>
            <a:r>
              <a:rPr lang="it-IT" sz="2400" kern="0" dirty="0">
                <a:latin typeface="Calibri" panose="020F0502020204030204" pitchFamily="34" charset="0"/>
                <a:cs typeface="Calibri" panose="020F0502020204030204" pitchFamily="34" charset="0"/>
              </a:rPr>
              <a:t>documento equivalente alla patente a crediti rilasciato  dall’autorità competente del Paese di origine.</a:t>
            </a:r>
          </a:p>
          <a:p>
            <a:pPr marL="0" marR="0" lvl="0" indent="0" defTabSz="914400" rtl="0" eaLnBrk="0" fontAlgn="base" latinLnBrk="0" hangingPunct="0">
              <a:lnSpc>
                <a:spcPct val="100000"/>
              </a:lnSpc>
              <a:spcBef>
                <a:spcPts val="600"/>
              </a:spcBef>
              <a:spcAft>
                <a:spcPct val="0"/>
              </a:spcAft>
              <a:buClrTx/>
              <a:buSzTx/>
              <a:tabLst/>
              <a:defRPr/>
            </a:pPr>
            <a:endParaRPr lang="it-IT" sz="2400" kern="0" dirty="0">
              <a:latin typeface="Calibri" panose="020F0502020204030204" pitchFamily="34" charset="0"/>
              <a:cs typeface="Calibri" panose="020F0502020204030204" pitchFamily="34" charset="0"/>
            </a:endParaRPr>
          </a:p>
          <a:p>
            <a:pPr marR="0" lvl="0"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it-IT" sz="2400" kern="0" dirty="0">
                <a:latin typeface="Calibri" panose="020F0502020204030204" pitchFamily="34" charset="0"/>
                <a:cs typeface="Calibri" panose="020F0502020204030204" pitchFamily="34" charset="0"/>
              </a:rPr>
              <a:t>Imprese non UE:</a:t>
            </a:r>
          </a:p>
          <a:p>
            <a:pPr lvl="2" indent="-342900">
              <a:lnSpc>
                <a:spcPct val="100000"/>
              </a:lnSpc>
              <a:spcBef>
                <a:spcPts val="600"/>
              </a:spcBef>
              <a:buClrTx/>
              <a:buFontTx/>
              <a:buChar char="-"/>
              <a:defRPr/>
            </a:pPr>
            <a:r>
              <a:rPr lang="it-IT" sz="2400" kern="0" dirty="0">
                <a:latin typeface="Calibri" panose="020F0502020204030204" pitchFamily="34" charset="0"/>
                <a:cs typeface="Calibri" panose="020F0502020204030204" pitchFamily="34" charset="0"/>
              </a:rPr>
              <a:t>documento equivalente alla patente a crediti rilasciato dall’autorità competente     del Paese di origine riconosciuto secondo la legge italiana.</a:t>
            </a:r>
          </a:p>
          <a:p>
            <a:pPr marL="93663" lvl="1" indent="0">
              <a:lnSpc>
                <a:spcPct val="100000"/>
              </a:lnSpc>
              <a:spcBef>
                <a:spcPts val="600"/>
              </a:spcBef>
              <a:buClrTx/>
              <a:buNone/>
              <a:defRPr/>
            </a:pPr>
            <a:endParaRPr lang="it-IT" sz="2400" kern="0" dirty="0">
              <a:latin typeface="Calibri" panose="020F0502020204030204" pitchFamily="34" charset="0"/>
              <a:cs typeface="Calibri" panose="020F0502020204030204" pitchFamily="34" charset="0"/>
            </a:endParaRP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In assenza di un documento equivalente anche l’impresa estera deve richiedere la patente a crediti</a:t>
            </a:r>
          </a:p>
          <a:p>
            <a:pPr marL="93663" lvl="1" indent="0" algn="just">
              <a:lnSpc>
                <a:spcPct val="100000"/>
              </a:lnSpc>
              <a:spcBef>
                <a:spcPts val="600"/>
              </a:spcBef>
              <a:buClrTx/>
              <a:buNone/>
              <a:defRPr/>
            </a:pPr>
            <a:endParaRPr lang="it-IT" sz="2400" kern="0" dirty="0">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049239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25</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73734" y="385044"/>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Obblighi committente o responsabile lavori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353960" y="1391443"/>
            <a:ext cx="11090787" cy="458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L’articolo 90 del d.lgs. 81/2008 «</a:t>
            </a:r>
            <a:r>
              <a:rPr lang="it-IT" sz="2400" i="1" kern="0" dirty="0">
                <a:latin typeface="Calibri" panose="020F0502020204030204" pitchFamily="34" charset="0"/>
                <a:cs typeface="Calibri" panose="020F0502020204030204" pitchFamily="34" charset="0"/>
              </a:rPr>
              <a:t>Obblighi del committente o del responsabile dei lavori</a:t>
            </a:r>
            <a:r>
              <a:rPr lang="it-IT" sz="2400" kern="0" dirty="0">
                <a:latin typeface="Calibri" panose="020F0502020204030204" pitchFamily="34" charset="0"/>
                <a:cs typeface="Calibri" panose="020F0502020204030204" pitchFamily="34" charset="0"/>
              </a:rPr>
              <a:t>» nell’ambito di un cantiere temporaneo o mobile viene integrato al comma 9 con i seguenti:</a:t>
            </a:r>
          </a:p>
          <a:p>
            <a:pPr lvl="2" indent="-342900">
              <a:lnSpc>
                <a:spcPct val="100000"/>
              </a:lnSpc>
              <a:spcBef>
                <a:spcPts val="600"/>
              </a:spcBef>
              <a:buClrTx/>
              <a:defRPr/>
            </a:pPr>
            <a:r>
              <a:rPr lang="it-IT" sz="2400" kern="0" dirty="0">
                <a:latin typeface="Calibri" panose="020F0502020204030204" pitchFamily="34" charset="0"/>
                <a:cs typeface="Calibri" panose="020F0502020204030204" pitchFamily="34" charset="0"/>
              </a:rPr>
              <a:t>obbligo di verifica del possesso della patente a crediti (o di SOA di classifica almeno III) da parte delle </a:t>
            </a:r>
            <a:r>
              <a:rPr lang="it-IT" sz="2400" b="1" kern="0" dirty="0">
                <a:latin typeface="Calibri" panose="020F0502020204030204" pitchFamily="34" charset="0"/>
                <a:cs typeface="Calibri" panose="020F0502020204030204" pitchFamily="34" charset="0"/>
              </a:rPr>
              <a:t>imprese esecutrici</a:t>
            </a:r>
            <a:r>
              <a:rPr lang="it-IT" sz="2400" kern="0" dirty="0">
                <a:latin typeface="Calibri" panose="020F0502020204030204" pitchFamily="34" charset="0"/>
                <a:cs typeface="Calibri" panose="020F0502020204030204" pitchFamily="34" charset="0"/>
              </a:rPr>
              <a:t>, anche nei casi di subappalto e nei casi di affidamento dei lavori ad un’unica impresa;</a:t>
            </a:r>
          </a:p>
          <a:p>
            <a:pPr lvl="2" indent="-342900">
              <a:lnSpc>
                <a:spcPct val="100000"/>
              </a:lnSpc>
              <a:spcBef>
                <a:spcPts val="600"/>
              </a:spcBef>
              <a:buClrTx/>
              <a:defRPr/>
            </a:pPr>
            <a:r>
              <a:rPr lang="it-IT" sz="2400" kern="0" dirty="0">
                <a:latin typeface="Calibri" panose="020F0502020204030204" pitchFamily="34" charset="0"/>
                <a:cs typeface="Calibri" panose="020F0502020204030204" pitchFamily="34" charset="0"/>
              </a:rPr>
              <a:t>Obbligo di trasmissione, in caso di lavori oggetto di permesso a costruire o di DIA, insieme a notifica preliminare, DURC, della dichiarazione attestante il possesso della patente a crediti oltre al possesso dell’idoneità tecnico professionale e dell’organico medio + CCNL applicato.</a:t>
            </a:r>
          </a:p>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50074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26</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473734" y="385044"/>
            <a:ext cx="10695709"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Sanzioni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353960" y="1391443"/>
            <a:ext cx="11090787" cy="458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Le imprese che operano senza patente a crediti o con meno di 15 crediti sono sanzionate:</a:t>
            </a:r>
          </a:p>
          <a:p>
            <a:pPr lvl="1" indent="-342900">
              <a:lnSpc>
                <a:spcPct val="100000"/>
              </a:lnSpc>
              <a:spcBef>
                <a:spcPts val="600"/>
              </a:spcBef>
              <a:buClrTx/>
              <a:defRPr/>
            </a:pPr>
            <a:r>
              <a:rPr lang="it-IT" sz="2400" kern="0" dirty="0">
                <a:latin typeface="Calibri" panose="020F0502020204030204" pitchFamily="34" charset="0"/>
                <a:cs typeface="Calibri" panose="020F0502020204030204" pitchFamily="34" charset="0"/>
              </a:rPr>
              <a:t>con sanzione amministrativa pari al 10% del valore dei lavori</a:t>
            </a:r>
          </a:p>
          <a:p>
            <a:pPr lvl="1" indent="-342900">
              <a:lnSpc>
                <a:spcPct val="100000"/>
              </a:lnSpc>
              <a:spcBef>
                <a:spcPts val="600"/>
              </a:spcBef>
              <a:buClrTx/>
              <a:defRPr/>
            </a:pPr>
            <a:r>
              <a:rPr lang="it-IT" sz="2400" kern="0" dirty="0">
                <a:latin typeface="Calibri" panose="020F0502020204030204" pitchFamily="34" charset="0"/>
                <a:cs typeface="Calibri" panose="020F0502020204030204" pitchFamily="34" charset="0"/>
              </a:rPr>
              <a:t>e comunque non inferiore a € 6000.</a:t>
            </a:r>
          </a:p>
          <a:p>
            <a:pPr marL="93663" lvl="1" indent="0">
              <a:lnSpc>
                <a:spcPct val="100000"/>
              </a:lnSpc>
              <a:spcBef>
                <a:spcPts val="600"/>
              </a:spcBef>
              <a:buClrTx/>
              <a:buNone/>
              <a:defRPr/>
            </a:pPr>
            <a:endParaRPr lang="it-IT" sz="2400" kern="0" dirty="0">
              <a:latin typeface="Calibri" panose="020F0502020204030204" pitchFamily="34" charset="0"/>
              <a:cs typeface="Calibri" panose="020F0502020204030204" pitchFamily="34" charset="0"/>
            </a:endParaRPr>
          </a:p>
          <a:p>
            <a:pPr marL="93663" lvl="1" indent="0">
              <a:lnSpc>
                <a:spcPct val="100000"/>
              </a:lnSpc>
              <a:spcBef>
                <a:spcPts val="600"/>
              </a:spcBef>
              <a:buClrTx/>
              <a:buNone/>
              <a:defRPr/>
            </a:pPr>
            <a:r>
              <a:rPr lang="it-IT" sz="2400" kern="0" dirty="0">
                <a:latin typeface="Calibri" panose="020F0502020204030204" pitchFamily="34" charset="0"/>
                <a:cs typeface="Calibri" panose="020F0502020204030204" pitchFamily="34" charset="0"/>
              </a:rPr>
              <a:t>I committenti o responsabili dei lavori che non verificano il possesso della patente a crediti (o della SOA di classifica almeno III) sono sanzionati:</a:t>
            </a:r>
          </a:p>
          <a:p>
            <a:pPr lvl="1" indent="-342900">
              <a:lnSpc>
                <a:spcPct val="100000"/>
              </a:lnSpc>
              <a:spcBef>
                <a:spcPts val="600"/>
              </a:spcBef>
              <a:buClrTx/>
              <a:defRPr/>
            </a:pPr>
            <a:r>
              <a:rPr lang="it-IT" sz="2400" kern="0" dirty="0">
                <a:latin typeface="Calibri" panose="020F0502020204030204" pitchFamily="34" charset="0"/>
                <a:cs typeface="Calibri" panose="020F0502020204030204" pitchFamily="34" charset="0"/>
              </a:rPr>
              <a:t>con sanzione amministrativa pecuniaria da € 711, 92 a € 2,562,91.</a:t>
            </a:r>
          </a:p>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636267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26E2F-D9D5-8244-9C6B-0D3FA463589E}"/>
              </a:ext>
            </a:extLst>
          </p:cNvPr>
          <p:cNvSpPr>
            <a:spLocks noGrp="1"/>
          </p:cNvSpPr>
          <p:nvPr>
            <p:ph type="ctrTitle"/>
          </p:nvPr>
        </p:nvSpPr>
        <p:spPr>
          <a:xfrm>
            <a:off x="1514061" y="1101213"/>
            <a:ext cx="9023311" cy="3429577"/>
          </a:xfrm>
        </p:spPr>
        <p:txBody>
          <a:bodyPr>
            <a:normAutofit/>
          </a:bodyPr>
          <a:lstStyle/>
          <a:p>
            <a:pPr algn="ctr"/>
            <a:r>
              <a:rPr lang="it-IT" sz="4800" dirty="0"/>
              <a:t>Grazie dell’attenzione</a:t>
            </a:r>
            <a:endParaRPr lang="it-IT" sz="2000" dirty="0">
              <a:solidFill>
                <a:schemeClr val="bg1"/>
              </a:solidFill>
            </a:endParaRPr>
          </a:p>
        </p:txBody>
      </p:sp>
      <p:sp>
        <p:nvSpPr>
          <p:cNvPr id="3" name="Sottotitolo 2">
            <a:extLst>
              <a:ext uri="{FF2B5EF4-FFF2-40B4-BE49-F238E27FC236}">
                <a16:creationId xmlns:a16="http://schemas.microsoft.com/office/drawing/2014/main" id="{41B259BE-C5F2-84C7-58EF-61035D5766DC}"/>
              </a:ext>
            </a:extLst>
          </p:cNvPr>
          <p:cNvSpPr>
            <a:spLocks noGrp="1"/>
          </p:cNvSpPr>
          <p:nvPr>
            <p:ph type="subTitle" idx="1"/>
          </p:nvPr>
        </p:nvSpPr>
        <p:spPr>
          <a:xfrm>
            <a:off x="424873" y="4679876"/>
            <a:ext cx="11508509" cy="1810374"/>
          </a:xfrm>
        </p:spPr>
        <p:txBody>
          <a:bodyPr>
            <a:normAutofit/>
          </a:bodyPr>
          <a:lstStyle/>
          <a:p>
            <a:endParaRPr lang="it-IT" dirty="0"/>
          </a:p>
        </p:txBody>
      </p:sp>
    </p:spTree>
    <p:extLst>
      <p:ext uri="{BB962C8B-B14F-4D97-AF65-F5344CB8AC3E}">
        <p14:creationId xmlns:p14="http://schemas.microsoft.com/office/powerpoint/2010/main" val="215108929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3</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2036331" y="266416"/>
            <a:ext cx="8119337"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Campo di applicazione</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134353"/>
            <a:ext cx="10695710" cy="458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0" marR="0" lvl="0" indent="0"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La patente a crediti è prevista per</a:t>
            </a:r>
            <a:r>
              <a:rPr lang="it-IT" sz="2400" kern="0" dirty="0">
                <a:latin typeface="Calibri" panose="020F0502020204030204" pitchFamily="34" charset="0"/>
                <a:cs typeface="Calibri" panose="020F0502020204030204" pitchFamily="34" charset="0"/>
              </a:rPr>
              <a:t> poter operare nei </a:t>
            </a:r>
            <a:r>
              <a:rPr lang="it-IT" sz="2400" b="1" kern="0" dirty="0">
                <a:latin typeface="Calibri" panose="020F0502020204030204" pitchFamily="34" charset="0"/>
                <a:cs typeface="Calibri" panose="020F0502020204030204" pitchFamily="34" charset="0"/>
              </a:rPr>
              <a:t>cantieri temporanei o mobili </a:t>
            </a:r>
            <a:r>
              <a:rPr lang="it-IT" sz="2400" kern="0" dirty="0">
                <a:latin typeface="Calibri" panose="020F0502020204030204" pitchFamily="34" charset="0"/>
                <a:cs typeface="Calibri" panose="020F0502020204030204" pitchFamily="34" charset="0"/>
              </a:rPr>
              <a:t>di cui all’articolo 89, comma 1, lettera a)  del d.lgs. 81/2008 </a:t>
            </a:r>
            <a:r>
              <a:rPr lang="it-IT" sz="2400" b="1" kern="0" dirty="0">
                <a:latin typeface="Calibri" panose="020F0502020204030204" pitchFamily="34" charset="0"/>
                <a:cs typeface="Calibri" panose="020F0502020204030204" pitchFamily="34" charset="0"/>
              </a:rPr>
              <a:t>con un numero di crediti ≥ 15:</a:t>
            </a:r>
          </a:p>
          <a:p>
            <a:pPr marL="342900" marR="0" lvl="0" indent="-34290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si applica a </a:t>
            </a:r>
            <a:r>
              <a:rPr lang="it-IT" sz="2400" b="1" kern="0" dirty="0">
                <a:latin typeface="Calibri" panose="020F0502020204030204" pitchFamily="34" charset="0"/>
                <a:cs typeface="Calibri" panose="020F0502020204030204" pitchFamily="34" charset="0"/>
              </a:rPr>
              <a:t>tutte le imprese </a:t>
            </a:r>
            <a:r>
              <a:rPr lang="it-IT" sz="2400" kern="0" dirty="0">
                <a:latin typeface="Calibri" panose="020F0502020204030204" pitchFamily="34" charset="0"/>
                <a:cs typeface="Calibri" panose="020F0502020204030204" pitchFamily="34" charset="0"/>
              </a:rPr>
              <a:t>e lavoratori autonomi</a:t>
            </a:r>
            <a:r>
              <a:rPr lang="it-IT" sz="2400" b="1" kern="0" dirty="0">
                <a:latin typeface="Calibri" panose="020F0502020204030204" pitchFamily="34" charset="0"/>
                <a:cs typeface="Calibri" panose="020F0502020204030204" pitchFamily="34" charset="0"/>
              </a:rPr>
              <a:t> </a:t>
            </a:r>
            <a:r>
              <a:rPr lang="it-IT" sz="2400" kern="0" dirty="0">
                <a:latin typeface="Calibri" panose="020F0502020204030204" pitchFamily="34" charset="0"/>
                <a:cs typeface="Calibri" panose="020F0502020204030204" pitchFamily="34" charset="0"/>
              </a:rPr>
              <a:t>(non solo a quelle dell’edilizia);</a:t>
            </a:r>
          </a:p>
          <a:p>
            <a:pPr marL="342900" marR="0" lvl="0" indent="-34290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s</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 applica </a:t>
            </a: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solo ai cantieri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dove si svolgono lavori edili o di ingegneria civile di cui all’elenco in allegato X (quindi cantieri sottoposti al </a:t>
            </a: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titolo IV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e non manutenzioni di cui all’art. 26);</a:t>
            </a:r>
          </a:p>
          <a:p>
            <a:pPr marL="0" marR="0" lvl="0" indent="0" algn="just" defTabSz="914400" rtl="0" eaLnBrk="0" fontAlgn="base" latinLnBrk="0" hangingPunct="0">
              <a:lnSpc>
                <a:spcPct val="100000"/>
              </a:lnSpc>
              <a:spcBef>
                <a:spcPts val="600"/>
              </a:spcBef>
              <a:spcAft>
                <a:spcPct val="0"/>
              </a:spcAft>
              <a:buClrTx/>
              <a:buSzTx/>
              <a:tabLst/>
              <a:defRPr/>
            </a:pPr>
            <a:endParaRPr lang="it-IT" sz="1800" i="1" dirty="0">
              <a:solidFill>
                <a:srgbClr val="19191A"/>
              </a:solidFill>
              <a:effectLst/>
              <a:highlight>
                <a:srgbClr val="FFFFFF"/>
              </a:highlight>
              <a:latin typeface="Titillium Web" panose="00000500000000000000" pitchFamily="2" charset="0"/>
            </a:endParaRPr>
          </a:p>
        </p:txBody>
      </p:sp>
    </p:spTree>
    <p:extLst>
      <p:ext uri="{BB962C8B-B14F-4D97-AF65-F5344CB8AC3E}">
        <p14:creationId xmlns:p14="http://schemas.microsoft.com/office/powerpoint/2010/main" val="124172289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1127-C8A1-0466-B178-6A16C798808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DAD03E4-132D-FB10-795D-E3E2756C2201}"/>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4</a:t>
            </a:fld>
            <a:endParaRPr lang="it-IT"/>
          </a:p>
        </p:txBody>
      </p:sp>
      <p:sp>
        <p:nvSpPr>
          <p:cNvPr id="9" name="Rectangle 6">
            <a:extLst>
              <a:ext uri="{FF2B5EF4-FFF2-40B4-BE49-F238E27FC236}">
                <a16:creationId xmlns:a16="http://schemas.microsoft.com/office/drawing/2014/main" id="{D0100926-CA84-3E1F-E7D4-44DF32C86884}"/>
              </a:ext>
            </a:extLst>
          </p:cNvPr>
          <p:cNvSpPr txBox="1">
            <a:spLocks noChangeArrowheads="1"/>
          </p:cNvSpPr>
          <p:nvPr/>
        </p:nvSpPr>
        <p:spPr bwMode="auto">
          <a:xfrm>
            <a:off x="2036331" y="266416"/>
            <a:ext cx="8119337"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Campo di applicazione</a:t>
            </a:r>
          </a:p>
        </p:txBody>
      </p:sp>
      <p:sp>
        <p:nvSpPr>
          <p:cNvPr id="10" name="Rectangle 7">
            <a:extLst>
              <a:ext uri="{FF2B5EF4-FFF2-40B4-BE49-F238E27FC236}">
                <a16:creationId xmlns:a16="http://schemas.microsoft.com/office/drawing/2014/main" id="{2CADCA86-055A-F652-F34E-AAFC148B9178}"/>
              </a:ext>
            </a:extLst>
          </p:cNvPr>
          <p:cNvSpPr txBox="1">
            <a:spLocks noChangeArrowheads="1"/>
          </p:cNvSpPr>
          <p:nvPr/>
        </p:nvSpPr>
        <p:spPr bwMode="auto">
          <a:xfrm>
            <a:off x="443345" y="1134353"/>
            <a:ext cx="10695710" cy="458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0" marR="0" lvl="0" indent="0"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La patente a crediti è prevista per</a:t>
            </a:r>
            <a:r>
              <a:rPr lang="it-IT" sz="2400" kern="0" dirty="0">
                <a:latin typeface="Calibri" panose="020F0502020204030204" pitchFamily="34" charset="0"/>
                <a:cs typeface="Calibri" panose="020F0502020204030204" pitchFamily="34" charset="0"/>
              </a:rPr>
              <a:t> poter operare nei </a:t>
            </a:r>
            <a:r>
              <a:rPr lang="it-IT" sz="2400" b="1" kern="0" dirty="0">
                <a:latin typeface="Calibri" panose="020F0502020204030204" pitchFamily="34" charset="0"/>
                <a:cs typeface="Calibri" panose="020F0502020204030204" pitchFamily="34" charset="0"/>
              </a:rPr>
              <a:t>cantieri temporanei o mobili </a:t>
            </a:r>
            <a:r>
              <a:rPr lang="it-IT" sz="2400" kern="0" dirty="0">
                <a:latin typeface="Calibri" panose="020F0502020204030204" pitchFamily="34" charset="0"/>
                <a:cs typeface="Calibri" panose="020F0502020204030204" pitchFamily="34" charset="0"/>
              </a:rPr>
              <a:t>di cui all’articolo 89, comma 1, lettera a)  del d.lgs. 81/2008 con un numero di crediti ≥ 15:</a:t>
            </a:r>
          </a:p>
          <a:p>
            <a:pPr marL="342900" marR="0" lvl="0" indent="-34290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si applica a </a:t>
            </a:r>
            <a:r>
              <a:rPr lang="it-IT" sz="2400" b="1" kern="0" dirty="0">
                <a:latin typeface="Calibri" panose="020F0502020204030204" pitchFamily="34" charset="0"/>
                <a:cs typeface="Calibri" panose="020F0502020204030204" pitchFamily="34" charset="0"/>
              </a:rPr>
              <a:t>tutte le imprese </a:t>
            </a:r>
            <a:r>
              <a:rPr lang="it-IT" sz="2400" kern="0" dirty="0">
                <a:latin typeface="Calibri" panose="020F0502020204030204" pitchFamily="34" charset="0"/>
                <a:cs typeface="Calibri" panose="020F0502020204030204" pitchFamily="34" charset="0"/>
              </a:rPr>
              <a:t>e lavoratori autonomi</a:t>
            </a:r>
            <a:r>
              <a:rPr lang="it-IT" sz="2400" b="1" kern="0" dirty="0">
                <a:latin typeface="Calibri" panose="020F0502020204030204" pitchFamily="34" charset="0"/>
                <a:cs typeface="Calibri" panose="020F0502020204030204" pitchFamily="34" charset="0"/>
              </a:rPr>
              <a:t> </a:t>
            </a:r>
            <a:r>
              <a:rPr lang="it-IT" sz="2400" kern="0" dirty="0">
                <a:latin typeface="Calibri" panose="020F0502020204030204" pitchFamily="34" charset="0"/>
                <a:cs typeface="Calibri" panose="020F0502020204030204" pitchFamily="34" charset="0"/>
              </a:rPr>
              <a:t>(non solo a quelle dell’edilizia);</a:t>
            </a:r>
          </a:p>
          <a:p>
            <a:pPr marL="342900" marR="0" lvl="0" indent="-34290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s</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 applica </a:t>
            </a: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solo ai cantieri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dove si svolgono lavori edili o di ingegneria civile di cui all’elenco in allegato X (quindi cantieri sottoposti al </a:t>
            </a: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titolo IV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e non manutenzioni di cui all’art. 26).</a:t>
            </a:r>
          </a:p>
          <a:p>
            <a:pPr marL="0" marR="0" lvl="0" indent="0" algn="just" defTabSz="914400" rtl="0" eaLnBrk="0" fontAlgn="base" latinLnBrk="0" hangingPunct="0">
              <a:lnSpc>
                <a:spcPct val="100000"/>
              </a:lnSpc>
              <a:spcBef>
                <a:spcPts val="600"/>
              </a:spcBef>
              <a:spcAft>
                <a:spcPct val="0"/>
              </a:spcAft>
              <a:buClrTx/>
              <a:buSzTx/>
              <a:tabLst/>
              <a:defRPr/>
            </a:pPr>
            <a:endParaRPr lang="it-IT" sz="1800" i="1" dirty="0">
              <a:solidFill>
                <a:srgbClr val="19191A"/>
              </a:solidFill>
              <a:effectLst/>
              <a:highlight>
                <a:srgbClr val="FFFFFF"/>
              </a:highlight>
              <a:latin typeface="Titillium Web" panose="00000500000000000000" pitchFamily="2" charset="0"/>
            </a:endParaRPr>
          </a:p>
        </p:txBody>
      </p:sp>
      <p:sp>
        <p:nvSpPr>
          <p:cNvPr id="5" name="Rectangle 7">
            <a:extLst>
              <a:ext uri="{FF2B5EF4-FFF2-40B4-BE49-F238E27FC236}">
                <a16:creationId xmlns:a16="http://schemas.microsoft.com/office/drawing/2014/main" id="{4F6DAE5F-FF26-C2BA-55CA-6DCFA6AF110F}"/>
              </a:ext>
            </a:extLst>
          </p:cNvPr>
          <p:cNvSpPr txBox="1">
            <a:spLocks noChangeArrowheads="1"/>
          </p:cNvSpPr>
          <p:nvPr/>
        </p:nvSpPr>
        <p:spPr bwMode="auto">
          <a:xfrm>
            <a:off x="3605842" y="1523716"/>
            <a:ext cx="7842629" cy="4086509"/>
          </a:xfrm>
          <a:prstGeom prst="rect">
            <a:avLst/>
          </a:prstGeom>
          <a:solidFill>
            <a:srgbClr val="F7931E"/>
          </a:solidFill>
          <a:ln>
            <a:noFill/>
          </a:ln>
          <a:effectLst>
            <a:outerShdw blurRad="50800" dist="190500" dir="2700000" algn="tl" rotWithShape="0">
              <a:prstClr val="black">
                <a:alpha val="40000"/>
              </a:prstClr>
            </a:outerShdw>
          </a:effec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60363" marR="0" lvl="0" indent="-274638" algn="just" defTabSz="914400" rtl="0" eaLnBrk="0" fontAlgn="base" latinLnBrk="0" hangingPunct="0">
              <a:lnSpc>
                <a:spcPct val="100000"/>
              </a:lnSpc>
              <a:spcBef>
                <a:spcPts val="600"/>
              </a:spcBef>
              <a:spcAft>
                <a:spcPct val="0"/>
              </a:spcAft>
              <a:buClrTx/>
              <a:buSzTx/>
              <a:tabLst/>
              <a:defRPr/>
            </a:pPr>
            <a:r>
              <a:rPr lang="it-IT" sz="2000" b="1" i="1" dirty="0">
                <a:solidFill>
                  <a:schemeClr val="bg1"/>
                </a:solidFill>
                <a:effectLst>
                  <a:outerShdw blurRad="38100" dist="38100" dir="2700000" algn="tl">
                    <a:srgbClr val="000000">
                      <a:alpha val="43137"/>
                    </a:srgbClr>
                  </a:outerShdw>
                </a:effectLst>
                <a:latin typeface="Titillium Web" panose="00000500000000000000" pitchFamily="2" charset="0"/>
              </a:rPr>
              <a:t>Allegato X al d.lgs. 81/2008</a:t>
            </a:r>
          </a:p>
          <a:p>
            <a:pPr marL="360363" marR="0" lvl="0" indent="-274638" defTabSz="914400" rtl="0" eaLnBrk="0" fontAlgn="base" latinLnBrk="0" hangingPunct="0">
              <a:lnSpc>
                <a:spcPct val="100000"/>
              </a:lnSpc>
              <a:spcBef>
                <a:spcPts val="100"/>
              </a:spcBef>
              <a:spcAft>
                <a:spcPct val="0"/>
              </a:spcAft>
              <a:buClrTx/>
              <a:buSzTx/>
              <a:tabLst/>
              <a:defRPr/>
            </a:pPr>
            <a:r>
              <a:rPr lang="it-IT" sz="2000" i="1" dirty="0">
                <a:solidFill>
                  <a:schemeClr val="bg1"/>
                </a:solidFill>
                <a:effectLst>
                  <a:outerShdw blurRad="38100" dist="38100" dir="2700000" algn="tl">
                    <a:srgbClr val="000000">
                      <a:alpha val="43137"/>
                    </a:srgbClr>
                  </a:outerShdw>
                </a:effectLst>
                <a:latin typeface="Titillium Web" panose="00000500000000000000" pitchFamily="2" charset="0"/>
              </a:rPr>
              <a:t>1.	I lavori di costruzione, manutenzione, riparazione, demolizione, conservazione, risanamento, ristrutturazione o equipaggiamento, la trasformazione, il rinnovamento o lo smantellamento di </a:t>
            </a:r>
            <a:r>
              <a:rPr lang="it-IT" sz="2000" i="1" u="sng" dirty="0">
                <a:solidFill>
                  <a:schemeClr val="bg1"/>
                </a:solidFill>
                <a:effectLst>
                  <a:outerShdw blurRad="38100" dist="38100" dir="2700000" algn="tl">
                    <a:srgbClr val="000000">
                      <a:alpha val="43137"/>
                    </a:srgbClr>
                  </a:outerShdw>
                </a:effectLst>
                <a:latin typeface="Titillium Web" panose="00000500000000000000" pitchFamily="2" charset="0"/>
              </a:rPr>
              <a:t>opere fisse, permanenti o temporanee, in muratura, in cemento armato, in metallo, in legno o in altri materiali</a:t>
            </a:r>
            <a:r>
              <a:rPr lang="it-IT" sz="2000" i="1" dirty="0">
                <a:solidFill>
                  <a:schemeClr val="bg1"/>
                </a:solidFill>
                <a:effectLst>
                  <a:outerShdw blurRad="38100" dist="38100" dir="2700000" algn="tl">
                    <a:srgbClr val="000000">
                      <a:alpha val="43137"/>
                    </a:srgbClr>
                  </a:outerShdw>
                </a:effectLst>
                <a:latin typeface="Titillium Web" panose="00000500000000000000" pitchFamily="2" charset="0"/>
              </a:rPr>
              <a:t>, comprese le parti strutturali delle linee elettriche e le parti strutturali degli impianti elettrici, le </a:t>
            </a:r>
            <a:r>
              <a:rPr lang="it-IT" sz="2000" i="1" u="sng" dirty="0">
                <a:solidFill>
                  <a:schemeClr val="bg1"/>
                </a:solidFill>
                <a:effectLst>
                  <a:outerShdw blurRad="38100" dist="38100" dir="2700000" algn="tl">
                    <a:srgbClr val="000000">
                      <a:alpha val="43137"/>
                    </a:srgbClr>
                  </a:outerShdw>
                </a:effectLst>
                <a:latin typeface="Titillium Web" panose="00000500000000000000" pitchFamily="2" charset="0"/>
              </a:rPr>
              <a:t>opere stradali, ferroviarie, idrauliche, marittime, idroelettriche </a:t>
            </a:r>
            <a:r>
              <a:rPr lang="it-IT" sz="2000" i="1" dirty="0">
                <a:solidFill>
                  <a:schemeClr val="bg1"/>
                </a:solidFill>
                <a:effectLst>
                  <a:outerShdw blurRad="38100" dist="38100" dir="2700000" algn="tl">
                    <a:srgbClr val="000000">
                      <a:alpha val="43137"/>
                    </a:srgbClr>
                  </a:outerShdw>
                </a:effectLst>
                <a:latin typeface="Titillium Web" panose="00000500000000000000" pitchFamily="2" charset="0"/>
              </a:rPr>
              <a:t>e, solo per la parte che comporta lavori edili o di ingegneria civile, le opere di bonifica, di sistemazione forestale e di sterro.</a:t>
            </a:r>
          </a:p>
          <a:p>
            <a:pPr marL="360363" marR="0" lvl="0" indent="-274638" defTabSz="914400" rtl="0" eaLnBrk="0" fontAlgn="base" latinLnBrk="0" hangingPunct="0">
              <a:lnSpc>
                <a:spcPct val="100000"/>
              </a:lnSpc>
              <a:spcBef>
                <a:spcPts val="100"/>
              </a:spcBef>
              <a:spcAft>
                <a:spcPct val="0"/>
              </a:spcAft>
              <a:buClrTx/>
              <a:buSzTx/>
              <a:tabLst/>
              <a:defRPr/>
            </a:pPr>
            <a:r>
              <a:rPr lang="it-IT" sz="2000" i="1" dirty="0">
                <a:solidFill>
                  <a:schemeClr val="bg1"/>
                </a:solidFill>
                <a:effectLst>
                  <a:outerShdw blurRad="38100" dist="38100" dir="2700000" algn="tl">
                    <a:srgbClr val="000000">
                      <a:alpha val="43137"/>
                    </a:srgbClr>
                  </a:outerShdw>
                </a:effectLst>
                <a:latin typeface="Titillium Web" panose="00000500000000000000" pitchFamily="2" charset="0"/>
              </a:rPr>
              <a:t>2.	Sono, inoltre, lavori di costruzione edile o di ingegneria civile </a:t>
            </a:r>
            <a:r>
              <a:rPr lang="it-IT" sz="2000" i="1" u="sng" dirty="0">
                <a:solidFill>
                  <a:schemeClr val="bg1"/>
                </a:solidFill>
                <a:effectLst>
                  <a:outerShdw blurRad="38100" dist="38100" dir="2700000" algn="tl">
                    <a:srgbClr val="000000">
                      <a:alpha val="43137"/>
                    </a:srgbClr>
                  </a:outerShdw>
                </a:effectLst>
                <a:latin typeface="Titillium Web" panose="00000500000000000000" pitchFamily="2" charset="0"/>
              </a:rPr>
              <a:t>gli scavi, ed il montaggio e lo smontaggio di elementi prefabbricati </a:t>
            </a:r>
            <a:r>
              <a:rPr lang="it-IT" sz="2000" i="1" dirty="0">
                <a:solidFill>
                  <a:schemeClr val="bg1"/>
                </a:solidFill>
                <a:effectLst>
                  <a:outerShdw blurRad="38100" dist="38100" dir="2700000" algn="tl">
                    <a:srgbClr val="000000">
                      <a:alpha val="43137"/>
                    </a:srgbClr>
                  </a:outerShdw>
                </a:effectLst>
                <a:latin typeface="Titillium Web" panose="00000500000000000000" pitchFamily="2" charset="0"/>
              </a:rPr>
              <a:t>utilizzati per la realizzazione di lavori edili o di ingegneria civile.</a:t>
            </a:r>
            <a:endParaRPr kumimoji="0" lang="it-IT" sz="2000"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13385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5</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2036331" y="266416"/>
            <a:ext cx="8119337"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Campo di applicazione</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748144" y="1389992"/>
            <a:ext cx="10695710" cy="458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0" marR="0" lvl="0" indent="0"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La patente a crediti è prevista per</a:t>
            </a:r>
            <a:r>
              <a:rPr lang="it-IT" sz="2400" kern="0" dirty="0">
                <a:latin typeface="Calibri" panose="020F0502020204030204" pitchFamily="34" charset="0"/>
                <a:cs typeface="Calibri" panose="020F0502020204030204" pitchFamily="34" charset="0"/>
              </a:rPr>
              <a:t> poter operare nei </a:t>
            </a:r>
            <a:r>
              <a:rPr lang="it-IT" sz="2400" b="1" kern="0" dirty="0">
                <a:latin typeface="Calibri" panose="020F0502020204030204" pitchFamily="34" charset="0"/>
                <a:cs typeface="Calibri" panose="020F0502020204030204" pitchFamily="34" charset="0"/>
              </a:rPr>
              <a:t>cantieri temporanei o mobili </a:t>
            </a:r>
            <a:r>
              <a:rPr lang="it-IT" sz="2400" kern="0" dirty="0">
                <a:latin typeface="Calibri" panose="020F0502020204030204" pitchFamily="34" charset="0"/>
                <a:cs typeface="Calibri" panose="020F0502020204030204" pitchFamily="34" charset="0"/>
              </a:rPr>
              <a:t>di cui all’articolo 89, comma 1, lettera a)  del d.lgs. 81/2008 </a:t>
            </a:r>
            <a:r>
              <a:rPr lang="it-IT" sz="2400" b="1" kern="0" dirty="0">
                <a:latin typeface="Calibri" panose="020F0502020204030204" pitchFamily="34" charset="0"/>
                <a:cs typeface="Calibri" panose="020F0502020204030204" pitchFamily="34" charset="0"/>
              </a:rPr>
              <a:t>con un numero di crediti ≥ 15:</a:t>
            </a:r>
          </a:p>
          <a:p>
            <a:pPr marL="342900" marR="0" lvl="0" indent="-34290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si applica a </a:t>
            </a:r>
            <a:r>
              <a:rPr lang="it-IT" sz="2400" b="1" kern="0" dirty="0">
                <a:latin typeface="Calibri" panose="020F0502020204030204" pitchFamily="34" charset="0"/>
                <a:cs typeface="Calibri" panose="020F0502020204030204" pitchFamily="34" charset="0"/>
              </a:rPr>
              <a:t>tutte le imprese </a:t>
            </a:r>
            <a:r>
              <a:rPr lang="it-IT" sz="2400" kern="0" dirty="0">
                <a:latin typeface="Calibri" panose="020F0502020204030204" pitchFamily="34" charset="0"/>
                <a:cs typeface="Calibri" panose="020F0502020204030204" pitchFamily="34" charset="0"/>
              </a:rPr>
              <a:t>e lavoratori autonomi</a:t>
            </a:r>
            <a:r>
              <a:rPr lang="it-IT" sz="2400" b="1" kern="0" dirty="0">
                <a:latin typeface="Calibri" panose="020F0502020204030204" pitchFamily="34" charset="0"/>
                <a:cs typeface="Calibri" panose="020F0502020204030204" pitchFamily="34" charset="0"/>
              </a:rPr>
              <a:t> </a:t>
            </a:r>
            <a:r>
              <a:rPr lang="it-IT" sz="2400" kern="0" dirty="0">
                <a:latin typeface="Calibri" panose="020F0502020204030204" pitchFamily="34" charset="0"/>
                <a:cs typeface="Calibri" panose="020F0502020204030204" pitchFamily="34" charset="0"/>
              </a:rPr>
              <a:t>(non solo a quelle dell’edilizia);</a:t>
            </a:r>
          </a:p>
          <a:p>
            <a:pPr marL="342900" marR="0" lvl="0" indent="-34290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s</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 applica </a:t>
            </a: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solo ai cantieri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dove si svolgono lavori edili o di ingegneria civile di cui all’elenco in allegato X (quindi cantieri sottoposti al </a:t>
            </a:r>
            <a:r>
              <a:rPr kumimoji="0" lang="it-IT"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titolo IV </a:t>
            </a: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e non manutenzioni di cui all’art. 26);</a:t>
            </a:r>
          </a:p>
          <a:p>
            <a:pPr marL="342900" marR="0" lvl="0" indent="-34290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Si applica alle imprese che </a:t>
            </a:r>
            <a:r>
              <a:rPr lang="it-IT" sz="2400" b="1" kern="0" dirty="0">
                <a:latin typeface="Calibri" panose="020F0502020204030204" pitchFamily="34" charset="0"/>
                <a:cs typeface="Calibri" panose="020F0502020204030204" pitchFamily="34" charset="0"/>
              </a:rPr>
              <a:t>operano «fisicamente» nei cantieri</a:t>
            </a:r>
            <a:r>
              <a:rPr lang="it-IT" sz="2400" kern="0" dirty="0">
                <a:latin typeface="Calibri" panose="020F0502020204030204" pitchFamily="34" charset="0"/>
                <a:cs typeface="Calibri" panose="020F0502020204030204" pitchFamily="34" charset="0"/>
              </a:rPr>
              <a:t> di cui al titolo IV (chiarimento della circolare n. 4/2024).</a:t>
            </a:r>
          </a:p>
          <a:p>
            <a:pPr marL="0" marR="0" lvl="0" indent="0" algn="just" defTabSz="914400" rtl="0" eaLnBrk="0" fontAlgn="base" latinLnBrk="0" hangingPunct="0">
              <a:lnSpc>
                <a:spcPct val="100000"/>
              </a:lnSpc>
              <a:spcBef>
                <a:spcPts val="600"/>
              </a:spcBef>
              <a:spcAft>
                <a:spcPct val="0"/>
              </a:spcAft>
              <a:buClrTx/>
              <a:buSzTx/>
              <a:tabLst/>
              <a:defRPr/>
            </a:pPr>
            <a:endParaRPr lang="it-IT" sz="1800" i="1" dirty="0">
              <a:solidFill>
                <a:srgbClr val="19191A"/>
              </a:solidFill>
              <a:effectLst/>
              <a:highlight>
                <a:srgbClr val="FFFFFF"/>
              </a:highlight>
              <a:latin typeface="Titillium Web" panose="00000500000000000000" pitchFamily="2" charset="0"/>
            </a:endParaRPr>
          </a:p>
        </p:txBody>
      </p:sp>
    </p:spTree>
    <p:extLst>
      <p:ext uri="{BB962C8B-B14F-4D97-AF65-F5344CB8AC3E}">
        <p14:creationId xmlns:p14="http://schemas.microsoft.com/office/powerpoint/2010/main" val="426527536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6</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1163783" y="266416"/>
            <a:ext cx="8991886"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Esclusione dal campo di applicazione</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134353"/>
            <a:ext cx="10695710" cy="458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Sono escluse dall’obbligo di possedere la patente a crediti:</a:t>
            </a:r>
          </a:p>
          <a:p>
            <a:pPr marR="0" lvl="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le imprese che effettuano </a:t>
            </a:r>
            <a:r>
              <a:rPr lang="it-IT" sz="2400" b="1" kern="0" dirty="0">
                <a:latin typeface="Calibri" panose="020F0502020204030204" pitchFamily="34" charset="0"/>
                <a:cs typeface="Calibri" panose="020F0502020204030204" pitchFamily="34" charset="0"/>
              </a:rPr>
              <a:t>mere forniture </a:t>
            </a:r>
            <a:r>
              <a:rPr lang="it-IT" sz="2400" kern="0" dirty="0">
                <a:latin typeface="Calibri" panose="020F0502020204030204" pitchFamily="34" charset="0"/>
                <a:cs typeface="Calibri" panose="020F0502020204030204" pitchFamily="34" charset="0"/>
              </a:rPr>
              <a:t>o </a:t>
            </a:r>
            <a:r>
              <a:rPr lang="it-IT" sz="2400" b="1" kern="0" dirty="0">
                <a:latin typeface="Calibri" panose="020F0502020204030204" pitchFamily="34" charset="0"/>
                <a:cs typeface="Calibri" panose="020F0502020204030204" pitchFamily="34" charset="0"/>
              </a:rPr>
              <a:t>prestazioni di natura intellettuale </a:t>
            </a:r>
            <a:r>
              <a:rPr lang="it-IT" sz="2400" kern="0" dirty="0">
                <a:latin typeface="Calibri" panose="020F0502020204030204" pitchFamily="34" charset="0"/>
                <a:cs typeface="Calibri" panose="020F0502020204030204" pitchFamily="34" charset="0"/>
              </a:rPr>
              <a:t>nei cantieri temporanei o mobili (ingegneri, architetti, geometri);</a:t>
            </a:r>
          </a:p>
          <a:p>
            <a:pPr marR="0" lvl="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le imprese che operano con </a:t>
            </a:r>
            <a:r>
              <a:rPr lang="it-IT" sz="2400" b="1" kern="0" dirty="0">
                <a:latin typeface="Calibri" panose="020F0502020204030204" pitchFamily="34" charset="0"/>
                <a:cs typeface="Calibri" panose="020F0502020204030204" pitchFamily="34" charset="0"/>
              </a:rPr>
              <a:t>contratti di «appalto interno» </a:t>
            </a:r>
            <a:r>
              <a:rPr lang="it-IT" sz="2400" kern="0" dirty="0">
                <a:latin typeface="Calibri" panose="020F0502020204030204" pitchFamily="34" charset="0"/>
                <a:cs typeface="Calibri" panose="020F0502020204030204" pitchFamily="34" charset="0"/>
              </a:rPr>
              <a:t>(ex art. 26 del d.lgs. 81/2008)</a:t>
            </a:r>
          </a:p>
          <a:p>
            <a:pPr marR="0" lvl="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le imprese in possesso dell’</a:t>
            </a:r>
            <a:r>
              <a:rPr lang="it-IT" sz="2400" b="1" kern="0" dirty="0">
                <a:latin typeface="Calibri" panose="020F0502020204030204" pitchFamily="34" charset="0"/>
                <a:cs typeface="Calibri" panose="020F0502020204030204" pitchFamily="34" charset="0"/>
              </a:rPr>
              <a:t>attestazione di qualificazione SOA di classifica pari o superiore alla III</a:t>
            </a:r>
            <a:r>
              <a:rPr lang="it-IT" sz="2400" kern="0" dirty="0">
                <a:latin typeface="Calibri" panose="020F0502020204030204" pitchFamily="34" charset="0"/>
                <a:cs typeface="Calibri" panose="020F0502020204030204" pitchFamily="34" charset="0"/>
              </a:rPr>
              <a:t> (di cui all’art. 100, comma 4, del codice degli appalti pubblici – d.lgs. 36/2023) a prescindere dalla categoria di appartenenza (chiarimento circolare INL n. 4/2023).</a:t>
            </a:r>
            <a:endParaRPr kumimoji="0" lang="it-IT" sz="2000" u="none" strike="noStrike" kern="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75224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F507-0307-8D12-2B0D-60863B3E5AB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6CEEBA9-FA18-36ED-13B3-91781CC0531B}"/>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7</a:t>
            </a:fld>
            <a:endParaRPr lang="it-IT"/>
          </a:p>
        </p:txBody>
      </p:sp>
      <p:sp>
        <p:nvSpPr>
          <p:cNvPr id="9" name="Rectangle 6">
            <a:extLst>
              <a:ext uri="{FF2B5EF4-FFF2-40B4-BE49-F238E27FC236}">
                <a16:creationId xmlns:a16="http://schemas.microsoft.com/office/drawing/2014/main" id="{F79991D6-24D1-8E83-F70E-D984326E3251}"/>
              </a:ext>
            </a:extLst>
          </p:cNvPr>
          <p:cNvSpPr txBox="1">
            <a:spLocks noChangeArrowheads="1"/>
          </p:cNvSpPr>
          <p:nvPr/>
        </p:nvSpPr>
        <p:spPr bwMode="auto">
          <a:xfrm>
            <a:off x="1163783" y="266416"/>
            <a:ext cx="8991886"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Esclusione dal campo di applicazione</a:t>
            </a:r>
          </a:p>
        </p:txBody>
      </p:sp>
      <p:sp>
        <p:nvSpPr>
          <p:cNvPr id="10" name="Rectangle 7">
            <a:extLst>
              <a:ext uri="{FF2B5EF4-FFF2-40B4-BE49-F238E27FC236}">
                <a16:creationId xmlns:a16="http://schemas.microsoft.com/office/drawing/2014/main" id="{78626ABA-95C7-7E31-83F7-4389BD490C5C}"/>
              </a:ext>
            </a:extLst>
          </p:cNvPr>
          <p:cNvSpPr txBox="1">
            <a:spLocks noChangeArrowheads="1"/>
          </p:cNvSpPr>
          <p:nvPr/>
        </p:nvSpPr>
        <p:spPr bwMode="auto">
          <a:xfrm>
            <a:off x="443345" y="1134353"/>
            <a:ext cx="10695710" cy="458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defTabSz="914400" rtl="0" eaLnBrk="0" fontAlgn="base" latinLnBrk="0" hangingPunct="0">
              <a:lnSpc>
                <a:spcPct val="100000"/>
              </a:lnSpc>
              <a:spcBef>
                <a:spcPts val="600"/>
              </a:spcBef>
              <a:spcAft>
                <a:spcPct val="0"/>
              </a:spcAft>
              <a:buClrTx/>
              <a:buSzTx/>
              <a:buFontTx/>
              <a:buNone/>
              <a:tabLst/>
              <a:defRPr/>
            </a:pPr>
            <a:r>
              <a:rPr kumimoji="0" lang="it-IT"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Sono escluse dall’obbligo di possedere la patente a crediti:</a:t>
            </a:r>
          </a:p>
          <a:p>
            <a:pPr marR="0" lvl="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le imprese che effettuano mere forniture o prestazioni di natura intellettuale nei cantieri temporanei o mobili;</a:t>
            </a:r>
          </a:p>
          <a:p>
            <a:pPr marR="0" lvl="0" defTabSz="914400" rtl="0" eaLnBrk="0" fontAlgn="base" latinLnBrk="0" hangingPunct="0">
              <a:lnSpc>
                <a:spcPct val="100000"/>
              </a:lnSpc>
              <a:spcBef>
                <a:spcPts val="600"/>
              </a:spcBef>
              <a:spcAft>
                <a:spcPct val="0"/>
              </a:spcAft>
              <a:buClrTx/>
              <a:buSzTx/>
              <a:buFont typeface="Wingdings" panose="05000000000000000000" pitchFamily="2" charset="2"/>
              <a:buChar char="§"/>
              <a:tabLst/>
              <a:defRPr/>
            </a:pPr>
            <a:r>
              <a:rPr lang="it-IT" sz="2400" kern="0" dirty="0">
                <a:latin typeface="Calibri" panose="020F0502020204030204" pitchFamily="34" charset="0"/>
                <a:cs typeface="Calibri" panose="020F0502020204030204" pitchFamily="34" charset="0"/>
              </a:rPr>
              <a:t>le imprese in possesso dell’attestazione di qualificazione SOA di classifica pari o superiore alla III (di cui all’art. 100, comma 4, del codice degli appalti pubblici – d.lgs. 36/2023).</a:t>
            </a:r>
            <a:endParaRPr kumimoji="0" lang="it-IT" sz="2000" u="none" strike="noStrike" kern="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endParaRPr>
          </a:p>
        </p:txBody>
      </p:sp>
      <p:sp>
        <p:nvSpPr>
          <p:cNvPr id="2" name="Rectangle 7">
            <a:extLst>
              <a:ext uri="{FF2B5EF4-FFF2-40B4-BE49-F238E27FC236}">
                <a16:creationId xmlns:a16="http://schemas.microsoft.com/office/drawing/2014/main" id="{82C560F3-8185-54C7-2B4F-8EA7170DA020}"/>
              </a:ext>
            </a:extLst>
          </p:cNvPr>
          <p:cNvSpPr txBox="1">
            <a:spLocks noChangeArrowheads="1"/>
          </p:cNvSpPr>
          <p:nvPr/>
        </p:nvSpPr>
        <p:spPr bwMode="auto">
          <a:xfrm>
            <a:off x="3284923" y="2315364"/>
            <a:ext cx="8463732" cy="3300345"/>
          </a:xfrm>
          <a:prstGeom prst="rect">
            <a:avLst/>
          </a:prstGeom>
          <a:solidFill>
            <a:srgbClr val="F7931E"/>
          </a:solidFill>
          <a:ln>
            <a:noFill/>
          </a:ln>
          <a:effectLst>
            <a:outerShdw blurRad="50800" dist="190500" dir="2700000" algn="tl" rotWithShape="0">
              <a:prstClr val="black">
                <a:alpha val="40000"/>
              </a:prstClr>
            </a:outerShdw>
          </a:effec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266700" lvl="0" indent="-180975">
              <a:lnSpc>
                <a:spcPct val="100000"/>
              </a:lnSpc>
              <a:spcBef>
                <a:spcPts val="600"/>
              </a:spcBef>
              <a:buFont typeface="Arial" panose="020B0604020202020204" pitchFamily="34" charset="0"/>
              <a:buChar char="•"/>
              <a:defRPr/>
            </a:pPr>
            <a:r>
              <a:rPr lang="it-IT" sz="24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L’attestazione </a:t>
            </a:r>
            <a:r>
              <a:rPr lang="it-IT" sz="2400" kern="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SOA</a:t>
            </a:r>
            <a:r>
              <a:rPr lang="it-IT" sz="24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è obbligatoria per partecipare agli appalti pubblici, direttamente o in subappalto, con un importo a base d’asta &gt; 150.000 €</a:t>
            </a:r>
          </a:p>
          <a:p>
            <a:pPr marL="266700" lvl="0" indent="-180975">
              <a:lnSpc>
                <a:spcPct val="100000"/>
              </a:lnSpc>
              <a:spcBef>
                <a:spcPts val="600"/>
              </a:spcBef>
              <a:buFont typeface="Arial" panose="020B0604020202020204" pitchFamily="34" charset="0"/>
              <a:buChar char="•"/>
              <a:defRPr/>
            </a:pPr>
            <a:r>
              <a:rPr lang="it-IT" sz="24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 classifiche sono 10: la III consente di partecipare ad appalti pubblici del valore fino a 1.033.000 €</a:t>
            </a:r>
          </a:p>
          <a:p>
            <a:pPr marL="266700" lvl="0" indent="-180975">
              <a:lnSpc>
                <a:spcPct val="100000"/>
              </a:lnSpc>
              <a:spcBef>
                <a:spcPts val="600"/>
              </a:spcBef>
              <a:buFont typeface="Arial" panose="020B0604020202020204" pitchFamily="34" charset="0"/>
              <a:buChar char="•"/>
              <a:defRPr/>
            </a:pPr>
            <a:r>
              <a:rPr lang="it-IT" sz="24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SOA viene rilasciata da Organismi di Attestazione autorizzati ad operare dall’Autorità di Vigilanza sui Contratti Pubblici</a:t>
            </a:r>
          </a:p>
        </p:txBody>
      </p:sp>
    </p:spTree>
    <p:extLst>
      <p:ext uri="{BB962C8B-B14F-4D97-AF65-F5344CB8AC3E}">
        <p14:creationId xmlns:p14="http://schemas.microsoft.com/office/powerpoint/2010/main" val="223567980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8</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572656" y="266416"/>
            <a:ext cx="10344726"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Requisiti per richiedere la patente a crediti</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1134353"/>
            <a:ext cx="10695710" cy="458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r>
              <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Per ottenere la patente a crediti è necessario possedere i seguenti requisiti: </a:t>
            </a:r>
          </a:p>
          <a:p>
            <a:pPr marL="361950" lvl="1" indent="-268288" algn="just">
              <a:lnSpc>
                <a:spcPct val="107000"/>
              </a:lnSpc>
              <a:buClr>
                <a:srgbClr val="F7931E"/>
              </a:buClr>
              <a:buNone/>
            </a:pPr>
            <a:r>
              <a:rPr lang="it-IT" sz="2000" b="1" kern="100" dirty="0">
                <a:solidFill>
                  <a:srgbClr val="F7931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a:t>
            </a:r>
            <a:r>
              <a:rPr lang="it-IT" sz="2000" b="1" kern="100" dirty="0">
                <a:solidFill>
                  <a:srgbClr val="000000"/>
                </a:solidFill>
                <a:effectLst/>
                <a:latin typeface="Calibri" panose="020F0502020204030204" pitchFamily="34" charset="0"/>
                <a:ea typeface="Calibri" panose="020F0502020204030204" pitchFamily="34" charset="0"/>
              </a:rPr>
              <a:t>	iscrizione alla camera di commercio</a:t>
            </a:r>
            <a:r>
              <a:rPr lang="it-IT" sz="2000" kern="100" dirty="0">
                <a:solidFill>
                  <a:srgbClr val="000000"/>
                </a:solidFill>
                <a:effectLst/>
                <a:latin typeface="Calibri" panose="020F0502020204030204" pitchFamily="34" charset="0"/>
                <a:ea typeface="Calibri" panose="020F0502020204030204" pitchFamily="34" charset="0"/>
              </a:rPr>
              <a:t>, industria, artigianato e agricoltura;</a:t>
            </a:r>
          </a:p>
          <a:p>
            <a:pPr marL="361950" lvl="1" indent="-268288" algn="just">
              <a:lnSpc>
                <a:spcPct val="107000"/>
              </a:lnSpc>
              <a:buClr>
                <a:srgbClr val="F7931E"/>
              </a:buClr>
              <a:buNone/>
            </a:pPr>
            <a:r>
              <a:rPr lang="it-IT" sz="2000" b="1" kern="100" dirty="0">
                <a:solidFill>
                  <a:srgbClr val="F7931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a:t>
            </a:r>
            <a:r>
              <a:rPr lang="it-IT" sz="2000" kern="100" dirty="0">
                <a:solidFill>
                  <a:srgbClr val="000000"/>
                </a:solidFill>
                <a:effectLst/>
                <a:latin typeface="Calibri" panose="020F0502020204030204" pitchFamily="34" charset="0"/>
                <a:ea typeface="Calibri" panose="020F0502020204030204" pitchFamily="34" charset="0"/>
              </a:rPr>
              <a:t>	adempimento, da parte dei </a:t>
            </a:r>
            <a:r>
              <a:rPr lang="it-IT" sz="2000" b="1" kern="100" dirty="0">
                <a:solidFill>
                  <a:srgbClr val="000000"/>
                </a:solidFill>
                <a:effectLst/>
                <a:latin typeface="Calibri" panose="020F0502020204030204" pitchFamily="34" charset="0"/>
                <a:ea typeface="Calibri" panose="020F0502020204030204" pitchFamily="34" charset="0"/>
              </a:rPr>
              <a:t>datori di lavoro, dei dirigenti, dei preposti, </a:t>
            </a:r>
            <a:r>
              <a:rPr lang="it-IT" sz="2000" kern="100" dirty="0">
                <a:solidFill>
                  <a:srgbClr val="000000"/>
                </a:solidFill>
                <a:effectLst/>
                <a:latin typeface="Calibri" panose="020F0502020204030204" pitchFamily="34" charset="0"/>
                <a:ea typeface="Calibri" panose="020F0502020204030204" pitchFamily="34" charset="0"/>
              </a:rPr>
              <a:t>dei lavoratori autonomi e dei prestatori di lavoro, degli </a:t>
            </a:r>
            <a:r>
              <a:rPr lang="it-IT" sz="2000" b="1" kern="100" dirty="0">
                <a:solidFill>
                  <a:srgbClr val="000000"/>
                </a:solidFill>
                <a:effectLst/>
                <a:latin typeface="Calibri" panose="020F0502020204030204" pitchFamily="34" charset="0"/>
                <a:ea typeface="Calibri" panose="020F0502020204030204" pitchFamily="34" charset="0"/>
              </a:rPr>
              <a:t>obblighi formativi </a:t>
            </a:r>
            <a:r>
              <a:rPr lang="it-IT" sz="2000" kern="100" dirty="0">
                <a:solidFill>
                  <a:srgbClr val="000000"/>
                </a:solidFill>
                <a:effectLst/>
                <a:latin typeface="Calibri" panose="020F0502020204030204" pitchFamily="34" charset="0"/>
                <a:ea typeface="Calibri" panose="020F0502020204030204" pitchFamily="34" charset="0"/>
              </a:rPr>
              <a:t>previsti dal d.lgs. 81/2008(non s </a:t>
            </a:r>
            <a:r>
              <a:rPr lang="it-IT" sz="2000" kern="100" dirty="0" err="1">
                <a:solidFill>
                  <a:srgbClr val="000000"/>
                </a:solidFill>
                <a:effectLst/>
                <a:latin typeface="Calibri" panose="020F0502020204030204" pitchFamily="34" charset="0"/>
                <a:ea typeface="Calibri" panose="020F0502020204030204" pitchFamily="34" charset="0"/>
              </a:rPr>
              <a:t>olo</a:t>
            </a:r>
            <a:r>
              <a:rPr lang="it-IT" sz="2000" kern="100" dirty="0">
                <a:solidFill>
                  <a:srgbClr val="000000"/>
                </a:solidFill>
                <a:effectLst/>
                <a:latin typeface="Calibri" panose="020F0502020204030204" pitchFamily="34" charset="0"/>
                <a:ea typeface="Calibri" panose="020F0502020204030204" pitchFamily="34" charset="0"/>
              </a:rPr>
              <a:t> la formazione di cui all’art. 37);</a:t>
            </a:r>
          </a:p>
          <a:p>
            <a:pPr marL="361950" lvl="1" indent="-268288" algn="just">
              <a:lnSpc>
                <a:spcPct val="107000"/>
              </a:lnSpc>
              <a:buClr>
                <a:srgbClr val="F7931E"/>
              </a:buClr>
              <a:buNone/>
            </a:pPr>
            <a:r>
              <a:rPr lang="it-IT" sz="2000" b="1" kern="100" dirty="0">
                <a:solidFill>
                  <a:srgbClr val="F7931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a:t>
            </a:r>
            <a:r>
              <a:rPr lang="it-IT" sz="2000" kern="100" dirty="0">
                <a:solidFill>
                  <a:srgbClr val="000000"/>
                </a:solidFill>
                <a:effectLst/>
                <a:latin typeface="Calibri" panose="020F0502020204030204" pitchFamily="34" charset="0"/>
                <a:ea typeface="Calibri" panose="020F0502020204030204" pitchFamily="34" charset="0"/>
              </a:rPr>
              <a:t>	possesso del </a:t>
            </a:r>
            <a:r>
              <a:rPr lang="it-IT" sz="2000" b="1" kern="100" dirty="0">
                <a:solidFill>
                  <a:srgbClr val="000000"/>
                </a:solidFill>
                <a:effectLst/>
                <a:latin typeface="Calibri" panose="020F0502020204030204" pitchFamily="34" charset="0"/>
                <a:ea typeface="Calibri" panose="020F0502020204030204" pitchFamily="34" charset="0"/>
              </a:rPr>
              <a:t>documento unico di regolarità contributiva </a:t>
            </a:r>
            <a:r>
              <a:rPr lang="it-IT" sz="2000" kern="100" dirty="0">
                <a:solidFill>
                  <a:srgbClr val="000000"/>
                </a:solidFill>
                <a:effectLst/>
                <a:latin typeface="Calibri" panose="020F0502020204030204" pitchFamily="34" charset="0"/>
                <a:ea typeface="Calibri" panose="020F0502020204030204" pitchFamily="34" charset="0"/>
              </a:rPr>
              <a:t>in corso di validità al  momento della dichiarazione;</a:t>
            </a:r>
          </a:p>
          <a:p>
            <a:pPr marL="361950" lvl="1" indent="-268288" algn="just">
              <a:lnSpc>
                <a:spcPct val="107000"/>
              </a:lnSpc>
              <a:buClr>
                <a:srgbClr val="F7931E"/>
              </a:buClr>
              <a:buNone/>
            </a:pPr>
            <a:r>
              <a:rPr lang="it-IT" sz="2000" b="1" kern="100" dirty="0">
                <a:solidFill>
                  <a:srgbClr val="F7931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t>
            </a:r>
            <a:r>
              <a:rPr lang="it-IT" sz="2000" kern="100" dirty="0">
                <a:solidFill>
                  <a:srgbClr val="000000"/>
                </a:solidFill>
                <a:effectLst/>
                <a:latin typeface="Calibri" panose="020F0502020204030204" pitchFamily="34" charset="0"/>
                <a:ea typeface="Calibri" panose="020F0502020204030204" pitchFamily="34" charset="0"/>
              </a:rPr>
              <a:t>	possesso del </a:t>
            </a:r>
            <a:r>
              <a:rPr lang="it-IT" sz="2000" b="1" kern="100" dirty="0">
                <a:solidFill>
                  <a:srgbClr val="000000"/>
                </a:solidFill>
                <a:effectLst/>
                <a:latin typeface="Calibri" panose="020F0502020204030204" pitchFamily="34" charset="0"/>
                <a:ea typeface="Calibri" panose="020F0502020204030204" pitchFamily="34" charset="0"/>
              </a:rPr>
              <a:t>documento di valutazione dei rischi</a:t>
            </a:r>
            <a:r>
              <a:rPr lang="it-IT" sz="2000" kern="100" dirty="0">
                <a:solidFill>
                  <a:srgbClr val="000000"/>
                </a:solidFill>
                <a:effectLst/>
                <a:latin typeface="Calibri" panose="020F0502020204030204" pitchFamily="34" charset="0"/>
                <a:ea typeface="Calibri" panose="020F0502020204030204" pitchFamily="34" charset="0"/>
              </a:rPr>
              <a:t>, nei casi previsti dalla normativa vigente;</a:t>
            </a:r>
          </a:p>
          <a:p>
            <a:pPr marL="361950" lvl="1" indent="-268288" algn="just">
              <a:lnSpc>
                <a:spcPct val="107000"/>
              </a:lnSpc>
              <a:buClr>
                <a:srgbClr val="F7931E"/>
              </a:buClr>
              <a:buNone/>
            </a:pPr>
            <a:r>
              <a:rPr lang="it-IT" sz="2000" b="1" kern="100" dirty="0">
                <a:solidFill>
                  <a:srgbClr val="F7931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a:t>
            </a:r>
            <a:r>
              <a:rPr lang="it-IT" sz="2000" kern="100" dirty="0">
                <a:solidFill>
                  <a:srgbClr val="000000"/>
                </a:solidFill>
                <a:effectLst/>
                <a:latin typeface="Calibri" panose="020F0502020204030204" pitchFamily="34" charset="0"/>
                <a:ea typeface="Calibri" panose="020F0502020204030204" pitchFamily="34" charset="0"/>
              </a:rPr>
              <a:t>	possesso della </a:t>
            </a:r>
            <a:r>
              <a:rPr lang="it-IT" sz="2000" b="1" kern="100" dirty="0">
                <a:solidFill>
                  <a:srgbClr val="000000"/>
                </a:solidFill>
                <a:effectLst/>
                <a:latin typeface="Calibri" panose="020F0502020204030204" pitchFamily="34" charset="0"/>
                <a:ea typeface="Calibri" panose="020F0502020204030204" pitchFamily="34" charset="0"/>
              </a:rPr>
              <a:t>certificazione di regolarità fiscale</a:t>
            </a:r>
            <a:r>
              <a:rPr lang="it-IT" sz="2000" kern="100" dirty="0">
                <a:solidFill>
                  <a:srgbClr val="000000"/>
                </a:solidFill>
                <a:effectLst/>
                <a:latin typeface="Calibri" panose="020F0502020204030204" pitchFamily="34" charset="0"/>
                <a:ea typeface="Calibri" panose="020F0502020204030204" pitchFamily="34" charset="0"/>
              </a:rPr>
              <a:t>, di cui all'articolo 17-bis, commi 5 e 6, del decreto legislativo 9 luglio 1997, n. 241, nei casi previsti dalla normativa vigente;</a:t>
            </a:r>
          </a:p>
          <a:p>
            <a:pPr marL="361950" lvl="1" indent="-268288" algn="just">
              <a:lnSpc>
                <a:spcPct val="107000"/>
              </a:lnSpc>
              <a:spcAft>
                <a:spcPts val="800"/>
              </a:spcAft>
              <a:buClr>
                <a:srgbClr val="F7931E"/>
              </a:buClr>
              <a:buNone/>
            </a:pPr>
            <a:r>
              <a:rPr lang="it-IT" sz="2000" b="1" kern="100" dirty="0">
                <a:solidFill>
                  <a:srgbClr val="F7931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a:t>
            </a:r>
            <a:r>
              <a:rPr lang="it-IT" sz="2000" kern="100" dirty="0">
                <a:solidFill>
                  <a:srgbClr val="000000"/>
                </a:solidFill>
                <a:effectLst/>
                <a:latin typeface="Calibri" panose="020F0502020204030204" pitchFamily="34" charset="0"/>
                <a:ea typeface="Calibri" panose="020F0502020204030204" pitchFamily="34" charset="0"/>
              </a:rPr>
              <a:t>	avvenuta </a:t>
            </a:r>
            <a:r>
              <a:rPr lang="it-IT" sz="2000" b="1" kern="100" dirty="0">
                <a:solidFill>
                  <a:srgbClr val="000000"/>
                </a:solidFill>
                <a:effectLst/>
                <a:latin typeface="Calibri" panose="020F0502020204030204" pitchFamily="34" charset="0"/>
                <a:ea typeface="Calibri" panose="020F0502020204030204" pitchFamily="34" charset="0"/>
              </a:rPr>
              <a:t>designazione del responsabile del servizio di prevenzione e protezione</a:t>
            </a:r>
            <a:r>
              <a:rPr lang="it-IT" sz="2000" kern="100" dirty="0">
                <a:solidFill>
                  <a:srgbClr val="000000"/>
                </a:solidFill>
                <a:effectLst/>
                <a:latin typeface="Calibri" panose="020F0502020204030204" pitchFamily="34" charset="0"/>
                <a:ea typeface="Calibri" panose="020F0502020204030204" pitchFamily="34" charset="0"/>
              </a:rPr>
              <a:t>, nei casi previsti dalla normativa vigente.</a:t>
            </a:r>
          </a:p>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02146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22BB3-EFE0-2841-953E-126D7C72A679}"/>
              </a:ext>
            </a:extLst>
          </p:cNvPr>
          <p:cNvSpPr>
            <a:spLocks noGrp="1"/>
          </p:cNvSpPr>
          <p:nvPr>
            <p:ph type="sldNum" sz="quarter" idx="12"/>
          </p:nvPr>
        </p:nvSpPr>
        <p:spPr>
          <a:xfrm>
            <a:off x="10263962" y="6314297"/>
            <a:ext cx="1089837" cy="365125"/>
          </a:xfrm>
          <a:prstGeom prst="rect">
            <a:avLst/>
          </a:prstGeom>
        </p:spPr>
        <p:txBody>
          <a:bodyPr vert="horz" lIns="91440" tIns="45720" rIns="91440" bIns="45720" rtlCol="0" anchor="b"/>
          <a:lstStyle>
            <a:defPPr>
              <a:defRPr lang="it-IT"/>
            </a:defPPr>
            <a:lvl1pPr marL="0" algn="r" defTabSz="914400" rtl="0" eaLnBrk="1" latinLnBrk="0" hangingPunct="1">
              <a:defRPr sz="1200" kern="1200">
                <a:solidFill>
                  <a:srgbClr val="011F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92E686-1E65-8648-B3E3-8980681F7AEF}" type="slidenum">
              <a:rPr lang="it-IT" smtClean="0"/>
              <a:pPr/>
              <a:t>9</a:t>
            </a:fld>
            <a:endParaRPr lang="it-IT"/>
          </a:p>
        </p:txBody>
      </p:sp>
      <p:sp>
        <p:nvSpPr>
          <p:cNvPr id="9" name="Rectangle 6">
            <a:extLst>
              <a:ext uri="{FF2B5EF4-FFF2-40B4-BE49-F238E27FC236}">
                <a16:creationId xmlns:a16="http://schemas.microsoft.com/office/drawing/2014/main" id="{6C233D2A-EFD4-4E8E-BCD7-9817F5587217}"/>
              </a:ext>
            </a:extLst>
          </p:cNvPr>
          <p:cNvSpPr txBox="1">
            <a:spLocks noChangeArrowheads="1"/>
          </p:cNvSpPr>
          <p:nvPr/>
        </p:nvSpPr>
        <p:spPr bwMode="auto">
          <a:xfrm>
            <a:off x="572656" y="374571"/>
            <a:ext cx="10344726" cy="666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800" b="1">
                <a:solidFill>
                  <a:srgbClr val="FF00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b="1">
                <a:solidFill>
                  <a:srgbClr val="FF0000"/>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Richiesta della patente a crediti </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a:solidFill>
                  <a:srgbClr val="F7931E"/>
                </a:solidFill>
                <a:latin typeface="+mn-lt"/>
              </a:rPr>
              <a:t>(Dm 132/2024)</a:t>
            </a:r>
          </a:p>
        </p:txBody>
      </p:sp>
      <p:sp>
        <p:nvSpPr>
          <p:cNvPr id="10" name="Rectangle 7">
            <a:extLst>
              <a:ext uri="{FF2B5EF4-FFF2-40B4-BE49-F238E27FC236}">
                <a16:creationId xmlns:a16="http://schemas.microsoft.com/office/drawing/2014/main" id="{4475ECDB-A2EC-417A-A8D8-0F9E725F7194}"/>
              </a:ext>
            </a:extLst>
          </p:cNvPr>
          <p:cNvSpPr txBox="1">
            <a:spLocks noChangeArrowheads="1"/>
          </p:cNvSpPr>
          <p:nvPr/>
        </p:nvSpPr>
        <p:spPr bwMode="auto">
          <a:xfrm>
            <a:off x="443345" y="914400"/>
            <a:ext cx="10695710" cy="480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lvl1pPr marL="342900" indent="-342900" algn="l" rtl="0" eaLnBrk="0" fontAlgn="base" hangingPunct="0">
              <a:lnSpc>
                <a:spcPct val="110000"/>
              </a:lnSpc>
              <a:spcBef>
                <a:spcPct val="60000"/>
              </a:spcBef>
              <a:spcAft>
                <a:spcPct val="0"/>
              </a:spcAft>
              <a:defRPr sz="1900">
                <a:solidFill>
                  <a:schemeClr val="tx1"/>
                </a:solidFill>
                <a:latin typeface="+mn-lt"/>
                <a:ea typeface="+mn-ea"/>
                <a:cs typeface="+mn-cs"/>
              </a:defRPr>
            </a:lvl1pPr>
            <a:lvl2pPr marL="436563" indent="-257175"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2pPr>
            <a:lvl3pPr marL="844550" indent="-228600" algn="l" rtl="0" eaLnBrk="0" fontAlgn="base" hangingPunct="0">
              <a:lnSpc>
                <a:spcPct val="110000"/>
              </a:lnSpc>
              <a:spcBef>
                <a:spcPct val="30000"/>
              </a:spcBef>
              <a:spcAft>
                <a:spcPct val="0"/>
              </a:spcAft>
              <a:buClr>
                <a:srgbClr val="FF0000"/>
              </a:buClr>
              <a:buFont typeface="Verdana" pitchFamily="34" charset="0"/>
              <a:buChar char="–"/>
              <a:defRPr sz="1900">
                <a:solidFill>
                  <a:schemeClr val="tx1"/>
                </a:solidFill>
                <a:latin typeface="+mn-lt"/>
              </a:defRPr>
            </a:lvl3pPr>
            <a:lvl4pPr marL="1252538" indent="-228600" algn="l" rtl="0" eaLnBrk="0" fontAlgn="base" hangingPunct="0">
              <a:lnSpc>
                <a:spcPct val="110000"/>
              </a:lnSpc>
              <a:spcBef>
                <a:spcPct val="30000"/>
              </a:spcBef>
              <a:spcAft>
                <a:spcPct val="0"/>
              </a:spcAft>
              <a:buClr>
                <a:srgbClr val="FF0000"/>
              </a:buClr>
              <a:buChar char="•"/>
              <a:defRPr sz="1900">
                <a:solidFill>
                  <a:schemeClr val="tx1"/>
                </a:solidFill>
                <a:latin typeface="+mn-lt"/>
              </a:defRPr>
            </a:lvl4pPr>
            <a:lvl5pPr marL="1614488" indent="-182563" algn="l" rtl="0" eaLnBrk="0" fontAlgn="base" hangingPunct="0">
              <a:lnSpc>
                <a:spcPct val="110000"/>
              </a:lnSpc>
              <a:spcBef>
                <a:spcPct val="30000"/>
              </a:spcBef>
              <a:spcAft>
                <a:spcPct val="0"/>
              </a:spcAft>
              <a:buClr>
                <a:srgbClr val="FF0000"/>
              </a:buClr>
              <a:buFont typeface="Wingdings" pitchFamily="2" charset="2"/>
              <a:buChar char=""/>
              <a:defRPr sz="1900">
                <a:solidFill>
                  <a:schemeClr val="tx1"/>
                </a:solidFill>
                <a:latin typeface="+mn-lt"/>
              </a:defRPr>
            </a:lvl5pPr>
            <a:lvl6pPr marL="20716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6pPr>
            <a:lvl7pPr marL="25288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7pPr>
            <a:lvl8pPr marL="29860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8pPr>
            <a:lvl9pPr marL="3443288" indent="-182563" algn="l" rtl="0" fontAlgn="base">
              <a:lnSpc>
                <a:spcPct val="110000"/>
              </a:lnSpc>
              <a:spcBef>
                <a:spcPct val="30000"/>
              </a:spcBef>
              <a:spcAft>
                <a:spcPct val="0"/>
              </a:spcAft>
              <a:buClr>
                <a:srgbClr val="FF0000"/>
              </a:buClr>
              <a:buFont typeface="Wingdings" pitchFamily="2" charset="2"/>
              <a:buChar char=""/>
              <a:defRPr sz="1900">
                <a:solidFill>
                  <a:schemeClr val="tx1"/>
                </a:solidFill>
                <a:latin typeface="+mn-lt"/>
              </a:defRPr>
            </a:lvl9pPr>
          </a:lstStyle>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2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ts val="600"/>
              </a:spcBef>
              <a:spcAft>
                <a:spcPct val="0"/>
              </a:spcAft>
              <a:buClrTx/>
              <a:buSzTx/>
              <a:buFontTx/>
              <a:buNone/>
              <a:tabLst/>
              <a:defRPr/>
            </a:pPr>
            <a:r>
              <a:rPr kumimoji="0" lang="it-IT" sz="2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Per ottenere la patente a crediti l’impresa dovrà sottoscrivere</a:t>
            </a:r>
          </a:p>
          <a:p>
            <a:pPr algn="just">
              <a:lnSpc>
                <a:spcPct val="100000"/>
              </a:lnSpc>
              <a:spcBef>
                <a:spcPts val="0"/>
              </a:spcBef>
              <a:spcAft>
                <a:spcPts val="800"/>
              </a:spcAft>
              <a:buFont typeface="Arial" panose="020B0604020202020204" pitchFamily="34" charset="0"/>
              <a:buChar char="•"/>
            </a:pPr>
            <a:r>
              <a:rPr lang="it-IT" sz="2200" b="1" dirty="0">
                <a:effectLst/>
                <a:latin typeface="Calibri" panose="020F0502020204030204" pitchFamily="34" charset="0"/>
                <a:ea typeface="Calibri" panose="020F0502020204030204" pitchFamily="34" charset="0"/>
                <a:cs typeface="Times New Roman" panose="02020603050405020304" pitchFamily="18" charset="0"/>
              </a:rPr>
              <a:t>dichiarazione sostitutiva di autocertificazioni</a:t>
            </a:r>
            <a:r>
              <a:rPr lang="it-IT" sz="2200" dirty="0">
                <a:effectLst/>
                <a:latin typeface="Calibri" panose="020F0502020204030204" pitchFamily="34" charset="0"/>
                <a:ea typeface="Calibri" panose="020F0502020204030204" pitchFamily="34" charset="0"/>
                <a:cs typeface="Times New Roman" panose="02020603050405020304" pitchFamily="18" charset="0"/>
              </a:rPr>
              <a:t> (art 46 DPR 445/2000) per attestare:</a:t>
            </a:r>
          </a:p>
          <a:p>
            <a:pPr lvl="1" indent="-342900" algn="just">
              <a:lnSpc>
                <a:spcPct val="100000"/>
              </a:lnSpc>
              <a:spcBef>
                <a:spcPts val="0"/>
              </a:spcBef>
              <a:buFont typeface="Calibri" panose="020F0502020204030204" pitchFamily="34" charset="0"/>
              <a:buChar char="-"/>
            </a:pPr>
            <a:r>
              <a:rPr lang="it-IT" sz="2200" dirty="0">
                <a:effectLst/>
                <a:latin typeface="Calibri" panose="020F0502020204030204" pitchFamily="34" charset="0"/>
                <a:ea typeface="Calibri" panose="020F0502020204030204" pitchFamily="34" charset="0"/>
                <a:cs typeface="Times New Roman" panose="02020603050405020304" pitchFamily="18" charset="0"/>
              </a:rPr>
              <a:t>l’iscrizione alla camera di commercio, industria, artigianato e agricoltura;</a:t>
            </a:r>
          </a:p>
          <a:p>
            <a:pPr lvl="1" indent="-342900" algn="just">
              <a:lnSpc>
                <a:spcPct val="100000"/>
              </a:lnSpc>
              <a:spcBef>
                <a:spcPts val="0"/>
              </a:spcBef>
              <a:buFont typeface="Calibri" panose="020F0502020204030204" pitchFamily="34" charset="0"/>
              <a:buChar char="-"/>
            </a:pPr>
            <a:r>
              <a:rPr lang="it-IT" sz="2200" dirty="0">
                <a:effectLst/>
                <a:latin typeface="Calibri" panose="020F0502020204030204" pitchFamily="34" charset="0"/>
                <a:ea typeface="Calibri" panose="020F0502020204030204" pitchFamily="34" charset="0"/>
                <a:cs typeface="Times New Roman" panose="02020603050405020304" pitchFamily="18" charset="0"/>
              </a:rPr>
              <a:t>il possesso del DURC in corso di validità al momento della dichiarazione;</a:t>
            </a:r>
          </a:p>
          <a:p>
            <a:pPr lvl="1" indent="-342900" algn="just">
              <a:lnSpc>
                <a:spcPct val="100000"/>
              </a:lnSpc>
              <a:spcBef>
                <a:spcPts val="0"/>
              </a:spcBef>
              <a:spcAft>
                <a:spcPts val="800"/>
              </a:spcAft>
              <a:buFont typeface="Calibri" panose="020F0502020204030204" pitchFamily="34" charset="0"/>
              <a:buChar char="-"/>
            </a:pPr>
            <a:r>
              <a:rPr lang="it-IT" sz="2200" dirty="0">
                <a:effectLst/>
                <a:latin typeface="Calibri" panose="020F0502020204030204" pitchFamily="34" charset="0"/>
                <a:ea typeface="Calibri" panose="020F0502020204030204" pitchFamily="34" charset="0"/>
                <a:cs typeface="Times New Roman" panose="02020603050405020304" pitchFamily="18" charset="0"/>
              </a:rPr>
              <a:t>il possesso della certificazione di regolarità fiscale (DURF) nei casi previsti dalla normativa vigente.</a:t>
            </a:r>
          </a:p>
          <a:p>
            <a:pPr algn="just">
              <a:lnSpc>
                <a:spcPct val="100000"/>
              </a:lnSpc>
              <a:spcBef>
                <a:spcPts val="0"/>
              </a:spcBef>
              <a:spcAft>
                <a:spcPts val="800"/>
              </a:spcAft>
              <a:buFont typeface="Arial" panose="020B0604020202020204" pitchFamily="34" charset="0"/>
              <a:buChar char="•"/>
            </a:pPr>
            <a:r>
              <a:rPr lang="it-IT" sz="2200" b="1" dirty="0">
                <a:effectLst/>
                <a:latin typeface="Calibri" panose="020F0502020204030204" pitchFamily="34" charset="0"/>
                <a:ea typeface="Calibri" panose="020F0502020204030204" pitchFamily="34" charset="0"/>
                <a:cs typeface="Times New Roman" panose="02020603050405020304" pitchFamily="18" charset="0"/>
              </a:rPr>
              <a:t>dichiarazione sostitutiva di atto di notorietà</a:t>
            </a:r>
            <a:r>
              <a:rPr lang="it-IT" sz="2200" dirty="0">
                <a:effectLst/>
                <a:latin typeface="Calibri" panose="020F0502020204030204" pitchFamily="34" charset="0"/>
                <a:ea typeface="Calibri" panose="020F0502020204030204" pitchFamily="34" charset="0"/>
                <a:cs typeface="Times New Roman" panose="02020603050405020304" pitchFamily="18" charset="0"/>
              </a:rPr>
              <a:t> (art 47 DPR 445/2000) per attestare:</a:t>
            </a:r>
          </a:p>
          <a:p>
            <a:pPr lvl="1" indent="-342900" algn="just">
              <a:lnSpc>
                <a:spcPct val="100000"/>
              </a:lnSpc>
              <a:spcBef>
                <a:spcPts val="0"/>
              </a:spcBef>
              <a:buFont typeface="Calibri" panose="020F0502020204030204" pitchFamily="34" charset="0"/>
              <a:buChar char="-"/>
            </a:pPr>
            <a:r>
              <a:rPr lang="it-IT" sz="2200" dirty="0">
                <a:effectLst/>
                <a:latin typeface="Calibri" panose="020F0502020204030204" pitchFamily="34" charset="0"/>
                <a:ea typeface="Calibri" panose="020F0502020204030204" pitchFamily="34" charset="0"/>
                <a:cs typeface="Times New Roman" panose="02020603050405020304" pitchFamily="18" charset="0"/>
              </a:rPr>
              <a:t>l’adempimento, da parte del datore di lavoro, dei dirigenti, dei preposti e</a:t>
            </a:r>
            <a:r>
              <a:rPr lang="it-IT" sz="2200" b="1"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a:effectLst/>
                <a:latin typeface="Calibri" panose="020F0502020204030204" pitchFamily="34" charset="0"/>
                <a:ea typeface="Calibri" panose="020F0502020204030204" pitchFamily="34" charset="0"/>
                <a:cs typeface="Times New Roman" panose="02020603050405020304" pitchFamily="18" charset="0"/>
              </a:rPr>
              <a:t>dei lavoratori autonomi degli obblighi formativi</a:t>
            </a:r>
            <a:r>
              <a:rPr lang="it-IT" sz="2200" b="1"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a:effectLst/>
                <a:latin typeface="Calibri" panose="020F0502020204030204" pitchFamily="34" charset="0"/>
                <a:ea typeface="Calibri" panose="020F0502020204030204" pitchFamily="34" charset="0"/>
                <a:cs typeface="Times New Roman" panose="02020603050405020304" pitchFamily="18" charset="0"/>
              </a:rPr>
              <a:t>previsti dal testo unico sicurezza;</a:t>
            </a:r>
          </a:p>
          <a:p>
            <a:pPr lvl="1" indent="-342900" algn="just">
              <a:lnSpc>
                <a:spcPct val="100000"/>
              </a:lnSpc>
              <a:spcBef>
                <a:spcPts val="0"/>
              </a:spcBef>
              <a:buFont typeface="Calibri" panose="020F0502020204030204" pitchFamily="34" charset="0"/>
              <a:buChar char="-"/>
            </a:pPr>
            <a:r>
              <a:rPr lang="it-IT" sz="2200" dirty="0">
                <a:effectLst/>
                <a:latin typeface="Calibri" panose="020F0502020204030204" pitchFamily="34" charset="0"/>
                <a:ea typeface="Calibri" panose="020F0502020204030204" pitchFamily="34" charset="0"/>
                <a:cs typeface="Times New Roman" panose="02020603050405020304" pitchFamily="18" charset="0"/>
              </a:rPr>
              <a:t>il possesso del documento di valutazione dei rischi, nei casi previsti dalla normativa vigente;</a:t>
            </a:r>
          </a:p>
          <a:p>
            <a:pPr lvl="1" indent="-342900" algn="just">
              <a:lnSpc>
                <a:spcPct val="100000"/>
              </a:lnSpc>
              <a:spcBef>
                <a:spcPts val="0"/>
              </a:spcBef>
              <a:spcAft>
                <a:spcPts val="800"/>
              </a:spcAft>
              <a:buFont typeface="Calibri" panose="020F0502020204030204" pitchFamily="34" charset="0"/>
              <a:buChar char="-"/>
            </a:pPr>
            <a:r>
              <a:rPr lang="it-IT" sz="2200" dirty="0">
                <a:effectLst/>
                <a:latin typeface="Calibri" panose="020F0502020204030204" pitchFamily="34" charset="0"/>
                <a:ea typeface="Calibri" panose="020F0502020204030204" pitchFamily="34" charset="0"/>
                <a:cs typeface="Times New Roman" panose="02020603050405020304" pitchFamily="18" charset="0"/>
              </a:rPr>
              <a:t>l’avvenuta designazione del responsabile del servizio di prevenzione e protezione.</a:t>
            </a:r>
          </a:p>
          <a:p>
            <a:pPr marL="342900" marR="0" lvl="0" indent="-342900" algn="just" defTabSz="914400" rtl="0" eaLnBrk="0" fontAlgn="base" latinLnBrk="0" hangingPunct="0">
              <a:lnSpc>
                <a:spcPct val="100000"/>
              </a:lnSpc>
              <a:spcBef>
                <a:spcPts val="600"/>
              </a:spcBef>
              <a:spcAft>
                <a:spcPct val="0"/>
              </a:spcAft>
              <a:buClrTx/>
              <a:buSzTx/>
              <a:buFontTx/>
              <a:buNone/>
              <a:tabLst/>
              <a:defRPr/>
            </a:pPr>
            <a:endParaRPr kumimoji="0" lang="it-IT" sz="2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71352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b9ee82-cbec-4926-b577-d039db5ed3aa" xsi:nil="true"/>
    <lcf76f155ced4ddcb4097134ff3c332f xmlns="b4aef0fc-f5d3-4a9f-bdab-fc0d1d3b6d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86F64792D73F4489F8A26BF8A4875A1" ma:contentTypeVersion="12" ma:contentTypeDescription="Creare un nuovo documento." ma:contentTypeScope="" ma:versionID="fa985b29b599d805d53503b733b14def">
  <xsd:schema xmlns:xsd="http://www.w3.org/2001/XMLSchema" xmlns:xs="http://www.w3.org/2001/XMLSchema" xmlns:p="http://schemas.microsoft.com/office/2006/metadata/properties" xmlns:ns2="b4aef0fc-f5d3-4a9f-bdab-fc0d1d3b6d43" xmlns:ns3="a3b9ee82-cbec-4926-b577-d039db5ed3aa" targetNamespace="http://schemas.microsoft.com/office/2006/metadata/properties" ma:root="true" ma:fieldsID="0709cba9c238019a8720be1ec28d08ab" ns2:_="" ns3:_="">
    <xsd:import namespace="b4aef0fc-f5d3-4a9f-bdab-fc0d1d3b6d43"/>
    <xsd:import namespace="a3b9ee82-cbec-4926-b577-d039db5ed3a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ef0fc-f5d3-4a9f-bdab-fc0d1d3b6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e73c03f-66d9-4a0c-9020-e0a0b57c4ca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b9ee82-cbec-4926-b577-d039db5ed3a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d8edb87-8e00-42bc-8c22-916ea20f24f9}" ma:internalName="TaxCatchAll" ma:showField="CatchAllData" ma:web="a3b9ee82-cbec-4926-b577-d039db5ed3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77D72-8FEB-45D8-91A0-844D84922088}">
  <ds:schemaRefs>
    <ds:schemaRef ds:uri="b4aef0fc-f5d3-4a9f-bdab-fc0d1d3b6d4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a3b9ee82-cbec-4926-b577-d039db5ed3aa"/>
    <ds:schemaRef ds:uri="http://www.w3.org/XML/1998/namespace"/>
    <ds:schemaRef ds:uri="http://purl.org/dc/dcmitype/"/>
  </ds:schemaRefs>
</ds:datastoreItem>
</file>

<file path=customXml/itemProps2.xml><?xml version="1.0" encoding="utf-8"?>
<ds:datastoreItem xmlns:ds="http://schemas.openxmlformats.org/officeDocument/2006/customXml" ds:itemID="{A2C39622-49B2-499B-ABE7-702EA3674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ef0fc-f5d3-4a9f-bdab-fc0d1d3b6d43"/>
    <ds:schemaRef ds:uri="a3b9ee82-cbec-4926-b577-d039db5ed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761353-4432-48F4-AF61-3E27A7AF1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TotalTime>
  <Words>3092</Words>
  <Application>Microsoft Office PowerPoint</Application>
  <PresentationFormat>Widescreen</PresentationFormat>
  <Paragraphs>282</Paragraphs>
  <Slides>27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Aptos</vt:lpstr>
      <vt:lpstr>Arial</vt:lpstr>
      <vt:lpstr>Calibri</vt:lpstr>
      <vt:lpstr>Calibri Light</vt:lpstr>
      <vt:lpstr>Titillium Web</vt:lpstr>
      <vt:lpstr>Wingdings</vt:lpstr>
      <vt:lpstr>Tema di Office</vt:lpstr>
      <vt:lpstr>La nuova patente a crediti Il nuovo articolo 27 del decreto legislativo 81/2008</vt:lpstr>
      <vt:lpstr> Sistema di qualificazione tramite crediti «patente a crediti»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dell’attenzione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Elena Bonafè</cp:lastModifiedBy>
  <cp:revision>69</cp:revision>
  <dcterms:created xsi:type="dcterms:W3CDTF">2023-01-30T16:35:22Z</dcterms:created>
  <dcterms:modified xsi:type="dcterms:W3CDTF">2024-10-18T06:37:52Z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0x010100986F64792D73F4489F8A26BF8A4875A1</vt:lpwstr>
  </property>
  <property fmtid="{D5CDD505-2E9C-101B-9397-08002B2CF9AE}" pid="3" name="MediaServiceImageTags">
    <vt:lpwstr/>
  </property>
</Properties>
</file>